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2" r:id="rId2"/>
  </p:sldMasterIdLst>
  <p:notesMasterIdLst>
    <p:notesMasterId r:id="rId40"/>
  </p:notesMasterIdLst>
  <p:handoutMasterIdLst>
    <p:handoutMasterId r:id="rId41"/>
  </p:handoutMasterIdLst>
  <p:sldIdLst>
    <p:sldId id="259" r:id="rId3"/>
    <p:sldId id="370" r:id="rId4"/>
    <p:sldId id="422" r:id="rId5"/>
    <p:sldId id="407" r:id="rId6"/>
    <p:sldId id="411" r:id="rId7"/>
    <p:sldId id="375" r:id="rId8"/>
    <p:sldId id="376" r:id="rId9"/>
    <p:sldId id="392" r:id="rId10"/>
    <p:sldId id="417" r:id="rId11"/>
    <p:sldId id="418" r:id="rId12"/>
    <p:sldId id="419" r:id="rId13"/>
    <p:sldId id="395" r:id="rId14"/>
    <p:sldId id="391" r:id="rId15"/>
    <p:sldId id="396" r:id="rId16"/>
    <p:sldId id="398" r:id="rId17"/>
    <p:sldId id="393" r:id="rId18"/>
    <p:sldId id="394" r:id="rId19"/>
    <p:sldId id="401" r:id="rId20"/>
    <p:sldId id="412" r:id="rId21"/>
    <p:sldId id="400" r:id="rId22"/>
    <p:sldId id="403" r:id="rId23"/>
    <p:sldId id="408" r:id="rId24"/>
    <p:sldId id="428" r:id="rId25"/>
    <p:sldId id="413" r:id="rId26"/>
    <p:sldId id="416" r:id="rId27"/>
    <p:sldId id="377" r:id="rId28"/>
    <p:sldId id="423" r:id="rId29"/>
    <p:sldId id="388" r:id="rId30"/>
    <p:sldId id="379" r:id="rId31"/>
    <p:sldId id="389" r:id="rId32"/>
    <p:sldId id="424" r:id="rId33"/>
    <p:sldId id="426" r:id="rId34"/>
    <p:sldId id="425" r:id="rId35"/>
    <p:sldId id="402" r:id="rId36"/>
    <p:sldId id="380" r:id="rId37"/>
    <p:sldId id="427" r:id="rId38"/>
    <p:sldId id="384" r:id="rId3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FF00"/>
    <a:srgbClr val="FF7B7B"/>
    <a:srgbClr val="FF0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778" autoAdjust="0"/>
  </p:normalViewPr>
  <p:slideViewPr>
    <p:cSldViewPr snapToGrid="0">
      <p:cViewPr varScale="1">
        <p:scale>
          <a:sx n="70" d="100"/>
          <a:sy n="70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72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84B97C9C-E8F9-4622-A1B1-B4809D87ABB8}" type="datetimeFigureOut">
              <a:rPr lang="cs-CZ"/>
              <a:pPr/>
              <a:t>8.1.2014</a:t>
            </a:fld>
            <a:endParaRPr lang="cs-CZ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518D4090-B5C4-4CAC-9DC5-96137211D9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6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C8699C6-0586-4753-BF01-1C2242D6D0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316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22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30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3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33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2F114-6768-4B22-A7F3-FD27E4A4E73C}" type="slidenum">
              <a:rPr lang="cs-CZ" smtClean="0"/>
              <a:pPr eaLnBrk="1" hangingPunct="1"/>
              <a:t>34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35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36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AB58AC-EB37-4967-B262-4DA628A5F528}" type="slidenum">
              <a:rPr lang="cs-CZ" smtClean="0"/>
              <a:pPr eaLnBrk="1" hangingPunct="1"/>
              <a:t>37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37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99C6-0586-4753-BF01-1C2242D6D05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03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8FEDBA-1FE9-40B6-A52D-CCE6065F2A44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8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48850-C163-47CF-915E-6F24D43D94D4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065F9-33A0-4E58-8CA6-F13E7A1D8F92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D5B3-1027-4CC5-A633-32B976FB8B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DD8D4-BA81-4A31-A197-FF1852470967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BA04-56E1-4341-853D-EC6220448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18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F97A-B131-4966-8A6B-A177D5B79C01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FFE5-CECE-41E5-9A1B-CDDEA7BAF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21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E3B20-6104-4131-BA9F-C9B6D1705DF8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1DB66-8B91-4983-890C-27CFC8DCD2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94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B5FF7B-56AF-4EAE-B995-3C32241B6805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76AE6-5389-40A2-A705-D2C21348B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6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4188C7-BF90-4929-B025-EB0552139D1A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2F7A0-5527-4B26-9EEE-15836C2B1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73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7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05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53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01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840" y="1600200"/>
            <a:ext cx="8646160" cy="48514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800" baseline="0">
                <a:latin typeface="+mn-lt"/>
              </a:defRPr>
            </a:lvl1pPr>
            <a:lvl2pPr marL="360000" indent="-36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sz="2400" baseline="0">
                <a:latin typeface="+mn-lt"/>
              </a:defRPr>
            </a:lvl2pPr>
            <a:lvl3pPr marL="720000" indent="-358775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–"/>
              <a:defRPr sz="2200">
                <a:latin typeface="+mn-lt"/>
              </a:defRPr>
            </a:lvl3pPr>
            <a:lvl4pPr marL="1080000" indent="-36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sz="2200">
                <a:latin typeface="+mn-lt"/>
              </a:defRPr>
            </a:lvl4pPr>
            <a:lvl5pPr marL="1440000" indent="-360000">
              <a:lnSpc>
                <a:spcPct val="120000"/>
              </a:lnSpc>
              <a:spcBef>
                <a:spcPts val="600"/>
              </a:spcBef>
              <a:defRPr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15.11.2013</a:t>
            </a: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08AD-150A-464C-B2C0-FD2DBE3F5E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24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7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9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58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057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6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0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4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9F27C-20A7-46FA-BD79-C28A16B8938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72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F1939-57F9-4B3D-8D5E-C1CD93E07DB4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6262-5A4B-4522-938A-48E63D8B4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47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B856B-72CE-408E-BC9C-DF34143643E7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DE16-E274-45A7-AECB-FBEA06F20B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9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F33F0-B358-4C2B-B49F-931E482F3EBE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BCF5-C824-47C4-9A01-10299529D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3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E4992-9BE7-43E1-9D3B-15455A82F4F2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6672-FDE8-45DB-91E2-2680657F66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15DC2-8B6A-4079-999C-2AD81D86ABF3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5B10-EE18-4618-B438-7BB1F1092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5BD01-9CD4-429F-AAD3-FC067DEB3FF5}" type="datetime1">
              <a:rPr lang="cs-CZ"/>
              <a:pPr/>
              <a:t>8.1.2014</a:t>
            </a:fld>
            <a:r>
              <a:rPr lang="cs-CZ"/>
              <a:t>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883F-BD55-4CBE-8178-4412EA999C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" y="1600200"/>
            <a:ext cx="8636000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2079"/>
            <a:ext cx="2133600" cy="23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1599"/>
            <a:ext cx="2895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1439"/>
            <a:ext cx="2357120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09F27C-20A7-46FA-BD79-C28A16B893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F21C-5CF2-4DFE-9796-C780C9AACE72}" type="datetimeFigureOut">
              <a:rPr lang="cs-CZ" smtClean="0"/>
              <a:t>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769A-EAFB-4490-9504-906A102D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1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86518" y="1963270"/>
            <a:ext cx="4707834" cy="1550895"/>
          </a:xfrm>
        </p:spPr>
        <p:txBody>
          <a:bodyPr/>
          <a:lstStyle/>
          <a:p>
            <a:pPr algn="r"/>
            <a:r>
              <a:rPr lang="it-IT" sz="6000" dirty="0" smtClean="0">
                <a:solidFill>
                  <a:schemeClr val="tx1"/>
                </a:solidFill>
              </a:rPr>
              <a:t>ISPOP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it-IT" sz="6000" dirty="0" smtClean="0">
                <a:solidFill>
                  <a:schemeClr val="tx1"/>
                </a:solidFill>
              </a:rPr>
              <a:t>2014</a:t>
            </a:r>
            <a:endParaRPr lang="cs-CZ" sz="60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5337" y="5227093"/>
            <a:ext cx="5842451" cy="1462631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cs-CZ" sz="700" b="1" dirty="0" smtClean="0"/>
          </a:p>
          <a:p>
            <a:pPr algn="r">
              <a:spcBef>
                <a:spcPts val="600"/>
              </a:spcBef>
            </a:pPr>
            <a:r>
              <a:rPr lang="cs-CZ" sz="1800" b="1" dirty="0" smtClean="0"/>
              <a:t>Pavla </a:t>
            </a:r>
            <a:r>
              <a:rPr lang="cs-CZ" sz="1800" b="1" dirty="0" err="1" smtClean="0"/>
              <a:t>Jirůtková</a:t>
            </a:r>
            <a:r>
              <a:rPr lang="cs-CZ" sz="1800" b="1" dirty="0" smtClean="0"/>
              <a:t> - </a:t>
            </a:r>
            <a:r>
              <a:rPr lang="cs-CZ" sz="1800" b="1" dirty="0"/>
              <a:t>oddělení ISPOP a IRZ</a:t>
            </a:r>
            <a:endParaRPr lang="cs-CZ" sz="1800" b="1" dirty="0" smtClean="0"/>
          </a:p>
          <a:p>
            <a:pPr algn="r">
              <a:spcBef>
                <a:spcPts val="600"/>
              </a:spcBef>
            </a:pPr>
            <a:r>
              <a:rPr lang="cs-CZ" sz="1800" b="1" dirty="0" smtClean="0"/>
              <a:t>CENIA, </a:t>
            </a:r>
            <a:r>
              <a:rPr lang="cs-CZ" sz="1600" b="1" dirty="0" smtClean="0"/>
              <a:t>česká informační agentura životního prostředí</a:t>
            </a:r>
          </a:p>
          <a:p>
            <a:pPr algn="r" eaLnBrk="1" hangingPunct="1">
              <a:spcBef>
                <a:spcPts val="1200"/>
              </a:spcBef>
            </a:pPr>
            <a:r>
              <a:rPr lang="cs-CZ" sz="1800" b="1" dirty="0" err="1" smtClean="0"/>
              <a:t>Ekomonitor</a:t>
            </a:r>
            <a:r>
              <a:rPr lang="cs-CZ" sz="1800" b="1" dirty="0" smtClean="0"/>
              <a:t>, Brno, 13.1.2014</a:t>
            </a:r>
            <a:endParaRPr lang="cs-CZ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94129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Odeslání registrace / hlášení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80682" y="1272988"/>
            <a:ext cx="8982636" cy="5325037"/>
          </a:xfrm>
        </p:spPr>
        <p:txBody>
          <a:bodyPr/>
          <a:lstStyle/>
          <a:p>
            <a:pPr lvl="0"/>
            <a:r>
              <a:rPr lang="cs-CZ" sz="2400" b="1" dirty="0" smtClean="0"/>
              <a:t>Po odeslání registrace / hlášení </a:t>
            </a:r>
            <a:r>
              <a:rPr lang="cs-CZ" sz="2400" b="1" u="sng" dirty="0" smtClean="0"/>
              <a:t>pomocí tlačítka ve formuláři </a:t>
            </a:r>
            <a:r>
              <a:rPr lang="cs-CZ" sz="2400" b="1" dirty="0" smtClean="0"/>
              <a:t>se na monitoru PC objeví </a:t>
            </a:r>
            <a:r>
              <a:rPr lang="cs-CZ" sz="2400" b="1" u="sng" dirty="0" smtClean="0"/>
              <a:t>do několika sekund</a:t>
            </a:r>
            <a:r>
              <a:rPr lang="cs-CZ" sz="2400" b="1" dirty="0" smtClean="0"/>
              <a:t> informace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dirty="0"/>
              <a:t>→ </a:t>
            </a:r>
            <a:r>
              <a:rPr lang="cs-CZ" sz="2400" dirty="0" smtClean="0"/>
              <a:t>tlačítkem </a:t>
            </a:r>
            <a:r>
              <a:rPr lang="cs-CZ" sz="2400" dirty="0"/>
              <a:t>„Odeslat do datové schránky</a:t>
            </a:r>
            <a:r>
              <a:rPr lang="cs-CZ" sz="2400" dirty="0" smtClean="0"/>
              <a:t>“</a:t>
            </a:r>
          </a:p>
          <a:p>
            <a:pPr marL="720000" lvl="1" indent="0">
              <a:buNone/>
            </a:pPr>
            <a:r>
              <a:rPr lang="cs-CZ" dirty="0" smtClean="0"/>
              <a:t>……</a:t>
            </a:r>
            <a:r>
              <a:rPr lang="cs-CZ" dirty="0"/>
              <a:t>ID datové zprávy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→ </a:t>
            </a:r>
            <a:r>
              <a:rPr lang="cs-CZ" sz="2400" dirty="0"/>
              <a:t>tlačítkem „Odeslat on‑line do ISPOP“ </a:t>
            </a:r>
            <a:endParaRPr lang="cs-CZ" sz="2400" dirty="0" smtClean="0"/>
          </a:p>
          <a:p>
            <a:pPr marL="720000" lvl="1" indent="0">
              <a:buNone/>
            </a:pPr>
            <a:r>
              <a:rPr lang="cs-CZ" dirty="0"/>
              <a:t>Dokument byl v pořádku přijat do ISPOP.</a:t>
            </a:r>
          </a:p>
          <a:p>
            <a:pPr marL="720000" lvl="1" indent="0">
              <a:spcBef>
                <a:spcPts val="0"/>
              </a:spcBef>
              <a:buNone/>
            </a:pPr>
            <a:r>
              <a:rPr lang="cs-CZ" dirty="0"/>
              <a:t>Přidělené číslo dokumentu je </a:t>
            </a:r>
            <a:r>
              <a:rPr lang="cs-CZ" dirty="0" err="1"/>
              <a:t>ISPOP_xxxxxx</a:t>
            </a:r>
            <a:endParaRPr lang="cs-CZ" dirty="0"/>
          </a:p>
          <a:p>
            <a:pPr lvl="0"/>
            <a:endParaRPr lang="cs-CZ" sz="2400" dirty="0"/>
          </a:p>
          <a:p>
            <a:pPr lvl="1" indent="0">
              <a:spcBef>
                <a:spcPts val="0"/>
              </a:spcBef>
              <a:buNone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DŮLEŽITÉ! Opsat si číslo z monitoru a uložit!</a:t>
            </a:r>
            <a:endParaRPr 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2" name="Obdélník 1"/>
          <p:cNvSpPr/>
          <p:nvPr/>
        </p:nvSpPr>
        <p:spPr>
          <a:xfrm>
            <a:off x="723331" y="2852383"/>
            <a:ext cx="6277970" cy="10372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331" y="4649341"/>
            <a:ext cx="6277970" cy="10372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5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129239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Odeslání registrace / hlášení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čas zpracování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80682" y="1665027"/>
            <a:ext cx="8982636" cy="4932998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Po odeslání registrace / hlášení </a:t>
            </a:r>
            <a:r>
              <a:rPr lang="cs-CZ" sz="2400" b="1" u="sng" dirty="0" smtClean="0">
                <a:solidFill>
                  <a:srgbClr val="FF0000"/>
                </a:solidFill>
              </a:rPr>
              <a:t>pomocí tlačítka ve formuláři </a:t>
            </a:r>
          </a:p>
          <a:p>
            <a:pPr lvl="0"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→ na monitoru </a:t>
            </a:r>
            <a:r>
              <a:rPr lang="cs-CZ" sz="2400" b="1" dirty="0">
                <a:solidFill>
                  <a:srgbClr val="FF0000"/>
                </a:solidFill>
              </a:rPr>
              <a:t>PC informace </a:t>
            </a:r>
            <a:r>
              <a:rPr lang="cs-CZ" sz="2400" b="1" u="sng" dirty="0" smtClean="0">
                <a:solidFill>
                  <a:srgbClr val="FF0000"/>
                </a:solidFill>
              </a:rPr>
              <a:t>do několika sekund</a:t>
            </a:r>
          </a:p>
          <a:p>
            <a:pPr>
              <a:spcBef>
                <a:spcPts val="1800"/>
              </a:spcBef>
            </a:pPr>
            <a:r>
              <a:rPr lang="cs-CZ" sz="2400" b="1" dirty="0">
                <a:solidFill>
                  <a:srgbClr val="0033CC"/>
                </a:solidFill>
              </a:rPr>
              <a:t>Po odeslání registrace / hlášení </a:t>
            </a:r>
            <a:r>
              <a:rPr lang="cs-CZ" sz="2400" b="1" u="sng" dirty="0" smtClean="0">
                <a:solidFill>
                  <a:srgbClr val="0033CC"/>
                </a:solidFill>
              </a:rPr>
              <a:t>do datové schránky</a:t>
            </a:r>
          </a:p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0033CC"/>
                </a:solidFill>
              </a:rPr>
              <a:t>→ zpracování z datové schránky do ISPOP cca 1 – 2 hodiny!</a:t>
            </a:r>
          </a:p>
          <a:p>
            <a:pPr>
              <a:spcBef>
                <a:spcPts val="1800"/>
              </a:spcBef>
            </a:pPr>
            <a:r>
              <a:rPr lang="cs-CZ" sz="2400" b="1" dirty="0" smtClean="0">
                <a:solidFill>
                  <a:srgbClr val="008000"/>
                </a:solidFill>
              </a:rPr>
              <a:t>Po </a:t>
            </a:r>
            <a:r>
              <a:rPr lang="cs-CZ" sz="2400" b="1" dirty="0">
                <a:solidFill>
                  <a:srgbClr val="008000"/>
                </a:solidFill>
              </a:rPr>
              <a:t>odeslání registrace / </a:t>
            </a:r>
            <a:r>
              <a:rPr lang="cs-CZ" sz="2400" b="1" dirty="0" smtClean="0">
                <a:solidFill>
                  <a:srgbClr val="008000"/>
                </a:solidFill>
              </a:rPr>
              <a:t>hlášení </a:t>
            </a:r>
            <a:r>
              <a:rPr lang="cs-CZ" sz="2400" b="1" u="sng" dirty="0" smtClean="0">
                <a:solidFill>
                  <a:srgbClr val="008000"/>
                </a:solidFill>
              </a:rPr>
              <a:t>on‑line </a:t>
            </a:r>
            <a:r>
              <a:rPr lang="cs-CZ" sz="2400" b="1" u="sng" dirty="0">
                <a:solidFill>
                  <a:srgbClr val="008000"/>
                </a:solidFill>
              </a:rPr>
              <a:t>do </a:t>
            </a:r>
            <a:r>
              <a:rPr lang="cs-CZ" sz="2400" b="1" u="sng" dirty="0" smtClean="0">
                <a:solidFill>
                  <a:srgbClr val="008000"/>
                </a:solidFill>
              </a:rPr>
              <a:t>ISPOP</a:t>
            </a:r>
          </a:p>
          <a:p>
            <a:pPr>
              <a:spcBef>
                <a:spcPts val="600"/>
              </a:spcBef>
            </a:pPr>
            <a:r>
              <a:rPr lang="cs-CZ" sz="2400" b="1" dirty="0">
                <a:solidFill>
                  <a:srgbClr val="008000"/>
                </a:solidFill>
              </a:rPr>
              <a:t>→ zpracování </a:t>
            </a:r>
            <a:r>
              <a:rPr lang="cs-CZ" sz="2400" b="1" dirty="0" smtClean="0">
                <a:solidFill>
                  <a:srgbClr val="008000"/>
                </a:solidFill>
              </a:rPr>
              <a:t>v </a:t>
            </a:r>
            <a:r>
              <a:rPr lang="cs-CZ" sz="2400" b="1" dirty="0">
                <a:solidFill>
                  <a:srgbClr val="008000"/>
                </a:solidFill>
              </a:rPr>
              <a:t>ISPOP </a:t>
            </a:r>
            <a:r>
              <a:rPr lang="cs-CZ" sz="2400" b="1" dirty="0" smtClean="0">
                <a:solidFill>
                  <a:srgbClr val="008000"/>
                </a:solidFill>
              </a:rPr>
              <a:t>několik sekund až minut…!</a:t>
            </a:r>
          </a:p>
          <a:p>
            <a:pPr>
              <a:spcBef>
                <a:spcPts val="2400"/>
              </a:spcBef>
            </a:pPr>
            <a:r>
              <a:rPr lang="cs-CZ" sz="2400" dirty="0" smtClean="0"/>
              <a:t>Vždy automaticky notifikační </a:t>
            </a:r>
            <a:r>
              <a:rPr lang="cs-CZ" sz="2400" dirty="0"/>
              <a:t>e-mail zpracovateli hlášení o přijetí </a:t>
            </a:r>
            <a:r>
              <a:rPr lang="cs-CZ" sz="2400" dirty="0" smtClean="0"/>
              <a:t>dokumentu do </a:t>
            </a:r>
            <a:r>
              <a:rPr lang="cs-CZ" sz="2400" dirty="0"/>
              <a:t>ISPOP s uvedením čísla dokumentu –  </a:t>
            </a:r>
            <a:r>
              <a:rPr lang="cs-CZ" sz="2400" dirty="0" err="1"/>
              <a:t>ISPOP_xxxxxx</a:t>
            </a:r>
            <a:r>
              <a:rPr lang="cs-CZ" sz="2400" dirty="0"/>
              <a:t>)</a:t>
            </a:r>
          </a:p>
          <a:p>
            <a:r>
              <a:rPr lang="cs-CZ" sz="2400" dirty="0" smtClean="0"/>
              <a:t> 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46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93233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Autorizace</a:t>
            </a: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62753" y="1255594"/>
            <a:ext cx="8955740" cy="5333466"/>
          </a:xfrm>
        </p:spPr>
        <p:txBody>
          <a:bodyPr/>
          <a:lstStyle/>
          <a:p>
            <a:r>
              <a:rPr lang="cs-CZ" sz="2200" b="1" u="sng" dirty="0"/>
              <a:t>Každý</a:t>
            </a:r>
            <a:r>
              <a:rPr lang="cs-CZ" sz="2200" u="sng" dirty="0"/>
              <a:t> elektronicky zaslaný dokument musí být </a:t>
            </a:r>
            <a:r>
              <a:rPr lang="cs-CZ" sz="2200" u="sng" dirty="0" smtClean="0"/>
              <a:t>autorizován</a:t>
            </a:r>
            <a:endParaRPr lang="cs-CZ" sz="2200" dirty="0"/>
          </a:p>
          <a:p>
            <a:pPr lvl="0"/>
            <a:r>
              <a:rPr lang="cs-CZ" sz="2200" dirty="0" smtClean="0"/>
              <a:t>(§</a:t>
            </a:r>
            <a:r>
              <a:rPr lang="cs-CZ" sz="2200" dirty="0"/>
              <a:t> 37, odst. 4 zákona č. 500/2004 Sb., správní </a:t>
            </a:r>
            <a:r>
              <a:rPr lang="cs-CZ" sz="2200" dirty="0" smtClean="0"/>
              <a:t>řád)</a:t>
            </a:r>
            <a:endParaRPr lang="cs-CZ" sz="2400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dirty="0" smtClean="0"/>
              <a:t>zasláním registrace/hlášení </a:t>
            </a:r>
            <a:r>
              <a:rPr lang="cs-CZ" sz="2200" dirty="0"/>
              <a:t>do datové schránky - název: ISPOP (Ministerstvo životního prostředí), ID: </a:t>
            </a:r>
            <a:r>
              <a:rPr lang="cs-CZ" sz="2200" dirty="0" smtClean="0"/>
              <a:t>5eav8r4</a:t>
            </a:r>
          </a:p>
          <a:p>
            <a:pPr>
              <a:spcBef>
                <a:spcPts val="600"/>
              </a:spcBef>
            </a:pPr>
            <a:r>
              <a:rPr lang="cs-CZ" sz="2200" i="1" dirty="0"/>
              <a:t>nebo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dirty="0" smtClean="0"/>
              <a:t>elektronickým </a:t>
            </a:r>
            <a:r>
              <a:rPr lang="cs-CZ" sz="2200" dirty="0"/>
              <a:t>podpisem - kvalifikovaným certifikátem, který splňuje požadavky dané zákonem č. 227/2000 Sb., o elektronickém podpisu</a:t>
            </a:r>
            <a:r>
              <a:rPr lang="cs-CZ" sz="2200" dirty="0" smtClean="0"/>
              <a:t>)</a:t>
            </a:r>
            <a:endParaRPr lang="cs-CZ" sz="2200" i="1" dirty="0"/>
          </a:p>
          <a:p>
            <a:pPr marL="360000" lvl="0" indent="-360000">
              <a:spcBef>
                <a:spcPts val="600"/>
              </a:spcBef>
            </a:pPr>
            <a:r>
              <a:rPr lang="cs-CZ" sz="2200" i="1" dirty="0" smtClean="0"/>
              <a:t>nebo</a:t>
            </a:r>
            <a:endParaRPr lang="cs-CZ" sz="2200" i="1" dirty="0"/>
          </a:p>
          <a:p>
            <a:pPr marL="360000" lvl="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dirty="0" smtClean="0"/>
              <a:t>listinou </a:t>
            </a:r>
            <a:r>
              <a:rPr lang="cs-CZ" sz="2200" dirty="0"/>
              <a:t>autorizací po odeslání </a:t>
            </a:r>
            <a:r>
              <a:rPr lang="cs-CZ" sz="2200" dirty="0" smtClean="0"/>
              <a:t>registrace/hlášení </a:t>
            </a:r>
            <a:r>
              <a:rPr lang="cs-CZ" sz="2200" dirty="0"/>
              <a:t>on-line přímo z formuláře </a:t>
            </a:r>
            <a:r>
              <a:rPr lang="cs-CZ" sz="2200" dirty="0" smtClean="0"/>
              <a:t>  bez </a:t>
            </a:r>
            <a:r>
              <a:rPr lang="cs-CZ" sz="2200" dirty="0"/>
              <a:t>e‑podpisu a zaslání „Potvrzení údajů odeslaných elektronicky do ISPOP“ poštou </a:t>
            </a:r>
            <a:r>
              <a:rPr lang="cs-CZ" sz="2200" dirty="0" smtClean="0"/>
              <a:t>(hlášení - autorizace </a:t>
            </a:r>
            <a:r>
              <a:rPr lang="cs-CZ" sz="2200" dirty="0"/>
              <a:t>do 5‑ti dnů</a:t>
            </a:r>
            <a:r>
              <a:rPr lang="cs-CZ" sz="2200" dirty="0" smtClean="0"/>
              <a:t>)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67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89648"/>
            <a:ext cx="7700683" cy="968188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Uživatelský účet ISPOP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150813" y="1105469"/>
            <a:ext cx="8921469" cy="5492556"/>
          </a:xfrm>
        </p:spPr>
        <p:txBody>
          <a:bodyPr/>
          <a:lstStyle/>
          <a:p>
            <a:pPr marL="360000" indent="-360000">
              <a:lnSpc>
                <a:spcPct val="120000"/>
              </a:lnSpc>
            </a:pPr>
            <a:r>
              <a:rPr lang="cs-CZ" sz="2200" dirty="0" smtClean="0"/>
              <a:t>Po úspěšné registraci subjektu automaticky</a:t>
            </a:r>
          </a:p>
          <a:p>
            <a:pPr marL="360000" indent="-360000"/>
            <a:r>
              <a:rPr lang="cs-CZ" sz="2400" dirty="0"/>
              <a:t>→ </a:t>
            </a:r>
            <a:r>
              <a:rPr lang="cs-CZ" sz="2200" u="sng" dirty="0" smtClean="0"/>
              <a:t>vytvořen </a:t>
            </a:r>
            <a:r>
              <a:rPr lang="cs-CZ" sz="2200" u="sng" dirty="0"/>
              <a:t>uživatelský účet v ISPOP</a:t>
            </a:r>
            <a:r>
              <a:rPr lang="cs-CZ" sz="2200" dirty="0"/>
              <a:t> k danému </a:t>
            </a:r>
            <a:r>
              <a:rPr lang="cs-CZ" sz="2200" dirty="0" smtClean="0"/>
              <a:t>subjektu</a:t>
            </a:r>
          </a:p>
          <a:p>
            <a:pPr marL="360000" indent="-360000"/>
            <a:r>
              <a:rPr lang="cs-CZ" sz="2400" dirty="0"/>
              <a:t>→ </a:t>
            </a:r>
            <a:r>
              <a:rPr lang="cs-CZ" sz="2200" dirty="0" smtClean="0"/>
              <a:t>uživatel </a:t>
            </a:r>
            <a:r>
              <a:rPr lang="cs-CZ" sz="2200" dirty="0"/>
              <a:t>(Správce subjektu uvedený v registračním formuláři) získá </a:t>
            </a:r>
            <a:r>
              <a:rPr lang="cs-CZ" sz="2200" u="sng" dirty="0"/>
              <a:t>PŘÍSTUPOVÉ ÚDAJE</a:t>
            </a:r>
            <a:r>
              <a:rPr lang="cs-CZ" sz="2200" dirty="0"/>
              <a:t> k tomuto </a:t>
            </a:r>
            <a:r>
              <a:rPr lang="cs-CZ" sz="2200" dirty="0" smtClean="0"/>
              <a:t>účtu</a:t>
            </a:r>
            <a:endParaRPr lang="cs-CZ" sz="2200" dirty="0"/>
          </a:p>
          <a:p>
            <a:pPr marL="360000" indent="-360000"/>
            <a:r>
              <a:rPr lang="cs-CZ" sz="2400" dirty="0"/>
              <a:t>→ </a:t>
            </a:r>
            <a:r>
              <a:rPr lang="cs-CZ" sz="2200" dirty="0" smtClean="0"/>
              <a:t>po přihlášení (</a:t>
            </a:r>
            <a:r>
              <a:rPr lang="cs-CZ" sz="2200" dirty="0"/>
              <a:t>sekce MŮJ ÚČET) má uživatel k dispozici (mimo jiné): </a:t>
            </a:r>
          </a:p>
          <a:p>
            <a:pPr marL="36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dirty="0"/>
              <a:t>ke stažení a následnému vyplnění </a:t>
            </a:r>
            <a:r>
              <a:rPr lang="cs-CZ" sz="2200" dirty="0" smtClean="0"/>
              <a:t>předvyplněné formuláře,</a:t>
            </a:r>
            <a:endParaRPr lang="cs-CZ" sz="2200" dirty="0"/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200" dirty="0"/>
              <a:t>přehled všech doručených hlášení za „svůj“ subjekt včetně informace o stavu hlášení (např. čeká na autorizaci, přiděleno ověřovateli apod.),</a:t>
            </a:r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200" dirty="0"/>
              <a:t>možnost přidávat další uživatele (další Správce subjektu nebo Běžné uživatele)</a:t>
            </a:r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200" dirty="0"/>
              <a:t>možnost administrovat svůj účet (změna hesla</a:t>
            </a:r>
            <a:r>
              <a:rPr lang="cs-CZ" sz="2200" dirty="0" smtClean="0"/>
              <a:t>)</a:t>
            </a:r>
          </a:p>
          <a:p>
            <a:pPr marL="0" lvl="1" indent="0" eaLnBrk="1" hangingPunct="1">
              <a:lnSpc>
                <a:spcPts val="3400"/>
              </a:lnSpc>
              <a:buNone/>
            </a:pPr>
            <a:endParaRPr lang="cs-CZ" dirty="0" smtClean="0"/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386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107575"/>
            <a:ext cx="7700683" cy="1479177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přijetí, datum autorizace, datum podání</a:t>
            </a: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150813" y="1667435"/>
            <a:ext cx="8921469" cy="4930590"/>
          </a:xfrm>
        </p:spPr>
        <p:txBody>
          <a:bodyPr/>
          <a:lstStyle/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sz="2200" dirty="0"/>
              <a:t>Ke každému hlášení je k dispozici:</a:t>
            </a:r>
          </a:p>
          <a:p>
            <a:pPr marL="36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dirty="0"/>
              <a:t>datum přijetí - hlášení odesláno ohlašovatelem</a:t>
            </a:r>
          </a:p>
          <a:p>
            <a:pPr marL="36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dirty="0"/>
              <a:t>datum autorizace - hlášení autorizováno ohlašovatelem</a:t>
            </a:r>
          </a:p>
          <a:p>
            <a:pPr marL="36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u="sng" dirty="0"/>
              <a:t>datum podání</a:t>
            </a:r>
            <a:r>
              <a:rPr lang="cs-CZ" sz="2200" dirty="0"/>
              <a:t> </a:t>
            </a:r>
          </a:p>
          <a:p>
            <a:pPr marL="72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−"/>
            </a:pPr>
            <a:r>
              <a:rPr lang="cs-CZ" sz="2000" dirty="0"/>
              <a:t>on‑line s elektronickým podpisem nebo odeslání datovou schránkou </a:t>
            </a:r>
            <a:r>
              <a:rPr lang="cs-CZ" sz="2000" dirty="0" smtClean="0"/>
              <a:t>   = </a:t>
            </a:r>
            <a:r>
              <a:rPr lang="cs-CZ" sz="2000" dirty="0"/>
              <a:t>datum přijetí = datum autorizace</a:t>
            </a:r>
          </a:p>
          <a:p>
            <a:pPr marL="72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−"/>
            </a:pPr>
            <a:r>
              <a:rPr lang="cs-CZ" sz="2000" dirty="0"/>
              <a:t>on-line bez elektronického podpisu a zaslání listinné autorizace </a:t>
            </a:r>
            <a:r>
              <a:rPr lang="cs-CZ" sz="2000" dirty="0" smtClean="0"/>
              <a:t>         ve </a:t>
            </a:r>
            <a:r>
              <a:rPr lang="cs-CZ" sz="2000" dirty="0"/>
              <a:t>lhůtě do 5‑ti dnů od odeslání on‑line = datum přijetí </a:t>
            </a:r>
          </a:p>
          <a:p>
            <a:pPr marL="720000" lvl="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−"/>
            </a:pPr>
            <a:r>
              <a:rPr lang="cs-CZ" sz="2000" dirty="0"/>
              <a:t>on‑line bez elektronického podpisu a zaslání listinné autorizace </a:t>
            </a:r>
            <a:r>
              <a:rPr lang="cs-CZ" sz="2000" dirty="0" smtClean="0"/>
              <a:t>         po </a:t>
            </a:r>
            <a:r>
              <a:rPr lang="cs-CZ" sz="2000" dirty="0"/>
              <a:t>lhůtě 5‑ti dnů od odeslání on‑line = datum autorizace</a:t>
            </a:r>
          </a:p>
          <a:p>
            <a:pPr marL="360000" indent="-360000" eaLnBrk="1" hangingPunct="1">
              <a:lnSpc>
                <a:spcPct val="120000"/>
              </a:lnSpc>
            </a:pP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582706"/>
          </a:xfrm>
        </p:spPr>
        <p:txBody>
          <a:bodyPr/>
          <a:lstStyle/>
          <a:p>
            <a:pPr>
              <a:defRPr/>
            </a:pPr>
            <a:r>
              <a:rPr lang="cs-CZ" sz="4000" dirty="0" smtClean="0"/>
              <a:t>Kontrola podaných hlášení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62753" y="1272989"/>
            <a:ext cx="9009529" cy="53250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/>
              <a:t>Ohlašovatel provádí kontrolu doručených hlášení na svém účtu ISPOP (záložka „Přehled doručených hlášení“). Mohou nastat 2 základní situace:</a:t>
            </a:r>
          </a:p>
          <a:p>
            <a:pPr marL="360000" lvl="0" indent="-3600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u="sng" dirty="0"/>
              <a:t>hlášení není v přehledu</a:t>
            </a:r>
            <a:r>
              <a:rPr lang="cs-CZ" sz="2200" dirty="0"/>
              <a:t>, tzn., že hlášení bylo nezpracovatelné - např. </a:t>
            </a:r>
            <a:r>
              <a:rPr lang="cs-CZ" sz="2200" dirty="0" err="1"/>
              <a:t>scan</a:t>
            </a:r>
            <a:r>
              <a:rPr lang="cs-CZ" sz="2200" dirty="0"/>
              <a:t> hlášení → nejedná se o hlášení v datovém formátu a struktuře) a ohlašovatel musí zaslat správné řádné hlášení </a:t>
            </a:r>
            <a:r>
              <a:rPr lang="cs-CZ" sz="2200" dirty="0" smtClean="0"/>
              <a:t>(</a:t>
            </a:r>
            <a:r>
              <a:rPr lang="cs-CZ" sz="2200" i="1" dirty="0" err="1" smtClean="0"/>
              <a:t>pozn.:nikoli</a:t>
            </a:r>
            <a:r>
              <a:rPr lang="cs-CZ" sz="2200" i="1" dirty="0" smtClean="0"/>
              <a:t> doplněné!</a:t>
            </a:r>
            <a:r>
              <a:rPr lang="cs-CZ" sz="2200" dirty="0" smtClean="0"/>
              <a:t>), tzn., že po </a:t>
            </a:r>
            <a:r>
              <a:rPr lang="cs-CZ" sz="2200" dirty="0"/>
              <a:t>provedení on‑line kontroly → „Kontrola proběhla v pořádku</a:t>
            </a:r>
            <a:r>
              <a:rPr lang="cs-CZ" sz="2200" dirty="0" smtClean="0"/>
              <a:t>.“</a:t>
            </a:r>
            <a:endParaRPr lang="cs-CZ" sz="2200" dirty="0"/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200" u="sng" dirty="0"/>
              <a:t>hlášení je v přehledu</a:t>
            </a:r>
            <a:r>
              <a:rPr lang="cs-CZ" sz="2200" dirty="0"/>
              <a:t>, tzn., že hlášení bylo přijato do ISPOP a bylo mu přiděleno </a:t>
            </a:r>
            <a:r>
              <a:rPr lang="cs-CZ" sz="2200" b="1" dirty="0"/>
              <a:t>Číslo dokumentu  ve tvaru </a:t>
            </a:r>
            <a:r>
              <a:rPr lang="cs-CZ" sz="2200" b="1" dirty="0" err="1" smtClean="0"/>
              <a:t>ISPOP_xxxxxx</a:t>
            </a:r>
            <a:endParaRPr lang="cs-CZ" sz="2200" dirty="0" smtClean="0"/>
          </a:p>
          <a:p>
            <a:pPr eaLnBrk="1" hangingPunct="1">
              <a:lnSpc>
                <a:spcPts val="3400"/>
              </a:lnSpc>
              <a:spcBef>
                <a:spcPts val="2400"/>
              </a:spcBef>
            </a:pPr>
            <a:endParaRPr lang="cs-CZ" sz="2200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482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609600"/>
          </a:xfrm>
        </p:spPr>
        <p:txBody>
          <a:bodyPr/>
          <a:lstStyle/>
          <a:p>
            <a:pPr>
              <a:defRPr/>
            </a:pPr>
            <a:r>
              <a:rPr lang="cs-CZ" sz="4000" dirty="0" smtClean="0"/>
              <a:t>Kontrola podaných hlášení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150813" y="1255059"/>
            <a:ext cx="8921469" cy="5342965"/>
          </a:xfrm>
        </p:spPr>
        <p:txBody>
          <a:bodyPr/>
          <a:lstStyle/>
          <a:p>
            <a:pPr marL="360000" indent="-360000">
              <a:lnSpc>
                <a:spcPct val="120000"/>
              </a:lnSpc>
            </a:pPr>
            <a:r>
              <a:rPr lang="cs-CZ" sz="2000" dirty="0"/>
              <a:t>Pokud je hlášení v přehledu, ve sloupci „Stav“ mohou být následující informace o stavu hlášení:</a:t>
            </a:r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u="sng" dirty="0"/>
              <a:t>„Není zpracovatelné“</a:t>
            </a:r>
            <a:r>
              <a:rPr lang="cs-CZ" sz="2000" dirty="0"/>
              <a:t> (ale bylo přiděleno na účet subjektu), tzn., že hlášení obsahovalo validační chyby a ohlašovatel musí znovu zaslat správné řádné hlášení</a:t>
            </a:r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u="sng" dirty="0"/>
              <a:t>„Čeká na autorizaci“</a:t>
            </a:r>
            <a:r>
              <a:rPr lang="cs-CZ" sz="2000" dirty="0"/>
              <a:t>, tzn., že hlášení bylo přijato do ISPOP (přiděleno Číslo dokumentu) a po řádném zpracování (validace proběhla v pořádku) mu bylo přiděleno také </a:t>
            </a:r>
            <a:r>
              <a:rPr lang="cs-CZ" sz="2000" b="1" dirty="0"/>
              <a:t>Evidenční číslo hlášení ve tvaru </a:t>
            </a:r>
            <a:r>
              <a:rPr lang="cs-CZ" sz="2000" b="1" dirty="0" err="1" smtClean="0"/>
              <a:t>xxxxxx</a:t>
            </a:r>
            <a:r>
              <a:rPr lang="cs-CZ" sz="2000" b="1" dirty="0" smtClean="0"/>
              <a:t>;   </a:t>
            </a:r>
            <a:r>
              <a:rPr lang="cs-CZ" sz="2000" dirty="0" smtClean="0"/>
              <a:t>v</a:t>
            </a:r>
            <a:r>
              <a:rPr lang="cs-CZ" sz="2000" dirty="0"/>
              <a:t> tomto stavu zůstává do doby, kdy je doručeno na CENIA </a:t>
            </a:r>
            <a:r>
              <a:rPr lang="cs-CZ" sz="2000" dirty="0" smtClean="0"/>
              <a:t>Potvrzení </a:t>
            </a:r>
            <a:r>
              <a:rPr lang="cs-CZ" sz="2000" dirty="0" smtClean="0"/>
              <a:t>    pro </a:t>
            </a:r>
            <a:r>
              <a:rPr lang="cs-CZ" sz="2000" dirty="0"/>
              <a:t>listinnou autorizaci hlášení</a:t>
            </a:r>
          </a:p>
          <a:p>
            <a:pPr marL="360000" lvl="0" indent="-3600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u="sng" dirty="0"/>
              <a:t>„Přiděleno ověřovateli (čeká na ověření)“</a:t>
            </a:r>
            <a:r>
              <a:rPr lang="cs-CZ" sz="2000" dirty="0"/>
              <a:t>, tzn., že hlášení, kterému bylo přiděleno také Evidenční číslo hlášení ohlašovatel autorizoval </a:t>
            </a:r>
            <a:r>
              <a:rPr lang="cs-CZ" sz="2000" dirty="0" smtClean="0"/>
              <a:t>               (</a:t>
            </a:r>
            <a:r>
              <a:rPr lang="cs-CZ" sz="2000" dirty="0"/>
              <a:t>viz kap. „Autorizace) a ověřovatel má toto hlášení k dispozici ve svém ověřovatelském účtu ISPOP v záložce „Ověření hlášení</a:t>
            </a:r>
            <a:r>
              <a:rPr lang="cs-CZ" sz="2000" dirty="0" smtClean="0"/>
              <a:t>“</a:t>
            </a:r>
            <a:endParaRPr lang="cs-CZ" sz="2000" dirty="0"/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16</a:t>
            </a:fld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289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923900"/>
          </a:xfrm>
        </p:spPr>
        <p:txBody>
          <a:bodyPr/>
          <a:lstStyle/>
          <a:p>
            <a:pPr>
              <a:defRPr/>
            </a:pPr>
            <a:r>
              <a:rPr lang="cs-CZ" sz="4000" dirty="0" smtClean="0"/>
              <a:t>Kontrola podaných hlášení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150813" y="1610436"/>
            <a:ext cx="8921469" cy="4987588"/>
          </a:xfrm>
        </p:spPr>
        <p:txBody>
          <a:bodyPr/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</a:pPr>
            <a:endParaRPr lang="cs-CZ" sz="2000" b="1" u="sng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</a:pPr>
            <a:endParaRPr lang="cs-CZ" sz="2000" b="1" u="sng" dirty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</a:pPr>
            <a:endParaRPr lang="cs-CZ" sz="2000" b="1" u="sng" dirty="0" smtClean="0"/>
          </a:p>
          <a:p>
            <a:pPr marL="360000" algn="ctr">
              <a:lnSpc>
                <a:spcPct val="150000"/>
              </a:lnSpc>
              <a:spcBef>
                <a:spcPts val="0"/>
              </a:spcBef>
            </a:pPr>
            <a:r>
              <a:rPr lang="cs-CZ" b="1" dirty="0" smtClean="0"/>
              <a:t>Hlášení </a:t>
            </a:r>
            <a:r>
              <a:rPr lang="cs-CZ" b="1" dirty="0"/>
              <a:t>je řádně podáno pouze v případě, </a:t>
            </a:r>
            <a:endParaRPr lang="cs-CZ" b="1" dirty="0" smtClean="0"/>
          </a:p>
          <a:p>
            <a:pPr marL="360000" algn="ctr">
              <a:lnSpc>
                <a:spcPct val="150000"/>
              </a:lnSpc>
              <a:spcBef>
                <a:spcPts val="0"/>
              </a:spcBef>
            </a:pPr>
            <a:r>
              <a:rPr lang="cs-CZ" b="1" dirty="0" smtClean="0"/>
              <a:t>že </a:t>
            </a:r>
            <a:r>
              <a:rPr lang="cs-CZ" b="1" dirty="0"/>
              <a:t>„došlo“ ke stavu </a:t>
            </a:r>
            <a:endParaRPr lang="cs-CZ" b="1" dirty="0" smtClean="0"/>
          </a:p>
          <a:p>
            <a:pPr marL="360000" algn="ctr">
              <a:lnSpc>
                <a:spcPct val="150000"/>
              </a:lnSpc>
              <a:spcBef>
                <a:spcPts val="0"/>
              </a:spcBef>
            </a:pPr>
            <a:r>
              <a:rPr lang="cs-CZ" b="1" dirty="0" smtClean="0"/>
              <a:t>„</a:t>
            </a:r>
            <a:r>
              <a:rPr lang="cs-CZ" b="1" dirty="0"/>
              <a:t>Přiděleno ověřovateli (čeká na ověření)“!</a:t>
            </a: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17</a:t>
            </a:fld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28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Řádné a doplněné podání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7421" y="1264024"/>
            <a:ext cx="8830102" cy="532784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2000" dirty="0"/>
              <a:t>Důležitá je volba, zda se jedná o </a:t>
            </a:r>
            <a:r>
              <a:rPr lang="cs-CZ" sz="2000" b="1" dirty="0"/>
              <a:t>řádné</a:t>
            </a:r>
            <a:r>
              <a:rPr lang="cs-CZ" sz="2000" dirty="0"/>
              <a:t> nebo </a:t>
            </a:r>
            <a:r>
              <a:rPr lang="cs-CZ" sz="2000" b="1" dirty="0"/>
              <a:t>doplněné podání</a:t>
            </a:r>
            <a:endParaRPr lang="cs-CZ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cs-CZ" sz="2000" b="1" dirty="0"/>
              <a:t>řádné podání je první podané hlášení</a:t>
            </a:r>
            <a:r>
              <a:rPr lang="cs-CZ" sz="2000" dirty="0"/>
              <a:t> za daný „předmět“ (provozovnu, zdroj, zařízení), kterému bylo po korektním zpracování </a:t>
            </a:r>
            <a:r>
              <a:rPr lang="cs-CZ" sz="2000" dirty="0" smtClean="0"/>
              <a:t>dokumentu           </a:t>
            </a:r>
            <a:r>
              <a:rPr lang="cs-CZ" sz="2000" dirty="0"/>
              <a:t>v systému ISPOP přiděleno </a:t>
            </a:r>
            <a:r>
              <a:rPr lang="cs-CZ" sz="2000" b="1" dirty="0"/>
              <a:t>evidenční číslo hlášení </a:t>
            </a:r>
            <a:r>
              <a:rPr lang="cs-CZ" sz="2000" dirty="0" smtClean="0"/>
              <a:t>(tvar </a:t>
            </a:r>
            <a:r>
              <a:rPr lang="cs-CZ" sz="2000" dirty="0" err="1" smtClean="0"/>
              <a:t>xxxxxx</a:t>
            </a:r>
            <a:r>
              <a:rPr lang="cs-CZ" sz="2000" dirty="0" smtClean="0"/>
              <a:t>)</a:t>
            </a:r>
            <a:endParaRPr lang="cs-CZ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cs-CZ" sz="2000" b="1" dirty="0"/>
              <a:t>doplněné (opravené) podání je každé další hlášení </a:t>
            </a:r>
            <a:r>
              <a:rPr lang="cs-CZ" sz="2000" dirty="0"/>
              <a:t>za daný „předmět“ </a:t>
            </a:r>
          </a:p>
          <a:p>
            <a:pPr marL="360000" lvl="2" indent="-360000">
              <a:buNone/>
              <a:defRPr/>
            </a:pPr>
            <a:r>
              <a:rPr lang="cs-CZ" sz="2000" dirty="0"/>
              <a:t>→ nutné vyplnění správného </a:t>
            </a:r>
            <a:r>
              <a:rPr lang="cs-CZ" sz="2000" b="1" dirty="0"/>
              <a:t>evidenčního čísla hlášení </a:t>
            </a:r>
            <a:r>
              <a:rPr lang="cs-CZ" sz="2000" dirty="0" smtClean="0"/>
              <a:t>(tvar </a:t>
            </a:r>
            <a:r>
              <a:rPr lang="cs-CZ" sz="2000" dirty="0" err="1" smtClean="0"/>
              <a:t>xxxxxx</a:t>
            </a:r>
            <a:r>
              <a:rPr lang="cs-CZ" sz="2000" dirty="0" smtClean="0"/>
              <a:t>),            </a:t>
            </a:r>
            <a:r>
              <a:rPr lang="cs-CZ" sz="2000" dirty="0"/>
              <a:t>ke kterému je podáváno doplněné hlášení (v úvodní části každého ohlašovacího formuláře), </a:t>
            </a:r>
            <a:r>
              <a:rPr lang="cs-CZ" sz="2000" u="sng" dirty="0"/>
              <a:t>jinak se postup </a:t>
            </a:r>
            <a:r>
              <a:rPr lang="cs-CZ" sz="2000" u="sng" dirty="0" smtClean="0"/>
              <a:t>řádného </a:t>
            </a:r>
            <a:r>
              <a:rPr lang="cs-CZ" sz="2000" u="sng" dirty="0"/>
              <a:t>a doplněného podání neliší</a:t>
            </a:r>
            <a:endParaRPr lang="cs-CZ" sz="2000" i="1" u="sng" dirty="0"/>
          </a:p>
          <a:p>
            <a:pPr marL="108000">
              <a:lnSpc>
                <a:spcPct val="100000"/>
              </a:lnSpc>
              <a:defRPr/>
            </a:pPr>
            <a:endParaRPr lang="cs-CZ" sz="2000" b="1" dirty="0"/>
          </a:p>
          <a:p>
            <a:pPr marL="360000" indent="-360000">
              <a:lnSpc>
                <a:spcPct val="10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cs-CZ" sz="2000" b="1" dirty="0"/>
              <a:t>evidenční číslo </a:t>
            </a:r>
            <a:r>
              <a:rPr lang="cs-CZ" sz="2000" b="1" dirty="0" smtClean="0"/>
              <a:t>(tvar </a:t>
            </a:r>
            <a:r>
              <a:rPr lang="cs-CZ" sz="2000" b="1" dirty="0" err="1" smtClean="0"/>
              <a:t>xxxxxx</a:t>
            </a:r>
            <a:r>
              <a:rPr lang="cs-CZ" sz="2000" b="1" dirty="0" smtClean="0"/>
              <a:t>)</a:t>
            </a:r>
            <a:r>
              <a:rPr lang="cs-CZ" sz="2000" dirty="0" smtClean="0"/>
              <a:t> </a:t>
            </a:r>
            <a:r>
              <a:rPr lang="cs-CZ" sz="2000" dirty="0"/>
              <a:t>je přidělováno po korektním zpracování dokumentu do systému ISPOP </a:t>
            </a:r>
            <a:endParaRPr lang="cs-CZ" sz="2000" dirty="0" smtClean="0"/>
          </a:p>
          <a:p>
            <a:pPr marL="720000" indent="-360000">
              <a:lnSpc>
                <a:spcPct val="100000"/>
              </a:lnSpc>
              <a:defRPr/>
            </a:pPr>
            <a:r>
              <a:rPr lang="cs-CZ" sz="2000" dirty="0" smtClean="0"/>
              <a:t>→ </a:t>
            </a:r>
            <a:r>
              <a:rPr lang="cs-CZ" sz="2000" dirty="0"/>
              <a:t>tím se liší od </a:t>
            </a:r>
            <a:r>
              <a:rPr lang="cs-CZ" sz="2000" b="1" dirty="0"/>
              <a:t>čísla dokumentu (tvar </a:t>
            </a:r>
            <a:r>
              <a:rPr lang="cs-CZ" sz="2000" b="1" dirty="0" err="1" smtClean="0"/>
              <a:t>ISPOP_xxxxxx</a:t>
            </a:r>
            <a:r>
              <a:rPr lang="cs-CZ" sz="2000" b="1" dirty="0" smtClean="0"/>
              <a:t>)</a:t>
            </a:r>
            <a:r>
              <a:rPr lang="cs-CZ" sz="2000" dirty="0" smtClean="0"/>
              <a:t>, </a:t>
            </a:r>
            <a:r>
              <a:rPr lang="cs-CZ" sz="2000" dirty="0"/>
              <a:t>které systém přiděluje každému dokumentu, který je zaslán do ISPOP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sz="2000" dirty="0" smtClean="0"/>
          </a:p>
          <a:p>
            <a:pPr marL="1080000" lvl="2">
              <a:lnSpc>
                <a:spcPct val="150000"/>
              </a:lnSpc>
              <a:buFont typeface="Symbol" pitchFamily="18" charset="2"/>
              <a:buChar char=""/>
              <a:defRPr/>
            </a:pPr>
            <a:endParaRPr lang="cs-CZ" sz="1200" u="sng" dirty="0" smtClean="0"/>
          </a:p>
          <a:p>
            <a:pPr eaLnBrk="1" hangingPunct="1">
              <a:lnSpc>
                <a:spcPct val="150000"/>
              </a:lnSpc>
              <a:defRPr/>
            </a:pPr>
            <a:endParaRPr lang="cs-CZ" sz="1800" u="sng" dirty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21" y="4653887"/>
            <a:ext cx="8830102" cy="5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64023"/>
            <a:ext cx="8229600" cy="4312023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Novinky v</a:t>
            </a:r>
            <a:r>
              <a:rPr lang="it-IT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ISPOP </a:t>
            </a: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rok </a:t>
            </a:r>
            <a:r>
              <a:rPr lang="it-IT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cs-CZ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4813" y="5100918"/>
            <a:ext cx="8659906" cy="1350681"/>
          </a:xfrm>
        </p:spPr>
        <p:txBody>
          <a:bodyPr/>
          <a:lstStyle/>
          <a:p>
            <a:pPr marL="721225" lvl="2" indent="0">
              <a:lnSpc>
                <a:spcPct val="150000"/>
              </a:lnSpc>
              <a:buNone/>
              <a:defRPr/>
            </a:pPr>
            <a:endParaRPr lang="cs-CZ" sz="1200" u="sng" dirty="0" smtClean="0"/>
          </a:p>
          <a:p>
            <a:pPr eaLnBrk="1" hangingPunct="1">
              <a:lnSpc>
                <a:spcPct val="150000"/>
              </a:lnSpc>
              <a:defRPr/>
            </a:pPr>
            <a:endParaRPr lang="cs-CZ" sz="1800" u="sng" dirty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159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182" y="1264024"/>
            <a:ext cx="8925636" cy="4312022"/>
          </a:xfrm>
        </p:spPr>
        <p:txBody>
          <a:bodyPr/>
          <a:lstStyle/>
          <a:p>
            <a:pPr eaLnBrk="1" hangingPunct="1">
              <a:spcBef>
                <a:spcPts val="3600"/>
              </a:spcBef>
              <a:defRPr/>
            </a:pPr>
            <a: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–</a:t>
            </a:r>
            <a:b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 moudrosti…</a:t>
            </a:r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(…část prezentace určená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rychlému zopakování)</a:t>
            </a:r>
            <a:endParaRPr lang="cs-CZ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3840" y="5190564"/>
            <a:ext cx="8646160" cy="126103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0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486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aplikaci ISPOP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2014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9182" y="2384612"/>
            <a:ext cx="8939284" cy="4066987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Možnost stažení formuláře s předvyplněnými údaji                      z podaného (tzn. autorizovaného) hlášení za danou provozovnu, zařízení, místo užívání vod</a:t>
            </a:r>
          </a:p>
          <a:p>
            <a:pPr lvl="1">
              <a:spcBef>
                <a:spcPts val="2400"/>
              </a:spcBef>
              <a:buNone/>
              <a:defRPr/>
            </a:pPr>
            <a:r>
              <a:rPr lang="cs-CZ" dirty="0"/>
              <a:t>→ výběr </a:t>
            </a:r>
            <a:r>
              <a:rPr lang="cs-CZ" dirty="0" smtClean="0"/>
              <a:t>ze seznamu podaných (autorizovaných) hlášení           z předchozího </a:t>
            </a:r>
            <a:r>
              <a:rPr lang="cs-CZ" dirty="0"/>
              <a:t>ohlašovacího </a:t>
            </a:r>
            <a:r>
              <a:rPr lang="cs-CZ" dirty="0" smtClean="0"/>
              <a:t>roku (příp. staršího)                                              </a:t>
            </a:r>
            <a:r>
              <a:rPr lang="cs-CZ" sz="2400" u="sng" dirty="0" smtClean="0"/>
              <a:t>pro vybranou ohlašovací povinnost (a subjekt)</a:t>
            </a:r>
          </a:p>
          <a:p>
            <a:pPr eaLnBrk="1" hangingPunct="1">
              <a:defRPr/>
            </a:pPr>
            <a:endParaRPr lang="cs-CZ" u="sng" dirty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567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9445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ohlašování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2014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80682" y="1990165"/>
            <a:ext cx="8982636" cy="47518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sz="2400" u="sng" dirty="0" smtClean="0"/>
              <a:t>Ohlašování dle zákona o odpadech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Nový formulář F_ODPRZ_BAT - Hlášení „Roční </a:t>
            </a:r>
            <a:r>
              <a:rPr lang="cs-CZ" sz="2400" dirty="0"/>
              <a:t>zpráva o plnění povinnosti zpětného odběru baterií a akumulátorů“ </a:t>
            </a:r>
            <a:r>
              <a:rPr lang="cs-CZ" sz="2400" dirty="0" smtClean="0"/>
              <a:t>  (</a:t>
            </a:r>
            <a:r>
              <a:rPr lang="cs-CZ" sz="2400" dirty="0"/>
              <a:t>dle přílohy č. 3 vyhlášky č. 170/2010 Sb.) se za rok 2013 podává elektronicky prostřednictvím systému </a:t>
            </a:r>
            <a:r>
              <a:rPr lang="cs-CZ" sz="2400" dirty="0" smtClean="0"/>
              <a:t>ISPOP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cs-CZ" sz="2400" u="sng" dirty="0"/>
              <a:t>Ohlašování dle zákona o ochraně ovzduší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/>
              <a:t>V souvislosti s legislativními změnami došlo k rozdělení původního hlášení F_OVZ_SPOJ na dvě samostatná hlášení: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/>
              <a:t>Poplatkové přiznání F_OVZ_POPL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Hlášení údajů souhrnné provozní evidence F_OVZ_SPE </a:t>
            </a:r>
          </a:p>
          <a:p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5797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ohlašování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2014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80682" y="1981200"/>
            <a:ext cx="8982636" cy="453548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sz="2400" u="sng" dirty="0" smtClean="0"/>
              <a:t>Ohlašování dle zákona o vodách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Hlášení </a:t>
            </a:r>
            <a:r>
              <a:rPr lang="cs-CZ" sz="2400" dirty="0"/>
              <a:t>údajů pro vodní bilanci </a:t>
            </a:r>
            <a:r>
              <a:rPr lang="cs-CZ" sz="2400" dirty="0" smtClean="0"/>
              <a:t>dle 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§ </a:t>
            </a:r>
            <a:r>
              <a:rPr lang="cs-CZ" sz="2400" dirty="0"/>
              <a:t>22, odst. 2 zákona č. 254/2001 Sb., o </a:t>
            </a:r>
            <a:r>
              <a:rPr lang="cs-CZ" sz="2400" dirty="0" smtClean="0"/>
              <a:t>vodách a</a:t>
            </a:r>
            <a:endParaRPr lang="cs-CZ" sz="2400" dirty="0"/>
          </a:p>
          <a:p>
            <a:pPr marL="360000" indent="-360000">
              <a:buFont typeface="Arial" pitchFamily="34" charset="0"/>
              <a:buChar char="•"/>
            </a:pPr>
            <a:r>
              <a:rPr lang="cs-CZ" sz="2400" dirty="0"/>
              <a:t>§ 10 vyhlášky č. 431/2001 Sb., přílohy č. 1 - 4 </a:t>
            </a:r>
          </a:p>
          <a:p>
            <a:pPr marL="360000" indent="-360000">
              <a:spcBef>
                <a:spcPts val="3600"/>
              </a:spcBef>
              <a:buFont typeface="Arial" pitchFamily="34" charset="0"/>
              <a:buChar char="•"/>
            </a:pPr>
            <a:r>
              <a:rPr lang="cs-CZ" sz="2400" dirty="0"/>
              <a:t>za rok 2013  se budou nově zasílat </a:t>
            </a:r>
            <a:r>
              <a:rPr lang="cs-CZ" sz="2400" dirty="0" smtClean="0"/>
              <a:t>na příslušný podnik </a:t>
            </a:r>
            <a:r>
              <a:rPr lang="cs-CZ" sz="2400" dirty="0"/>
              <a:t>povodí </a:t>
            </a:r>
            <a:r>
              <a:rPr lang="cs-CZ" sz="2400" u="sng" dirty="0"/>
              <a:t>pouze prostřednictvím ISPOP</a:t>
            </a:r>
            <a:endParaRPr lang="cs-CZ" sz="2400" dirty="0"/>
          </a:p>
          <a:p>
            <a:pPr marL="360000" indent="-360000" eaLnBrk="1" hangingPunct="1">
              <a:lnSpc>
                <a:spcPct val="120000"/>
              </a:lnSpc>
              <a:spcBef>
                <a:spcPts val="600"/>
              </a:spcBef>
            </a:pPr>
            <a:endParaRPr lang="cs-CZ" sz="2400" dirty="0" smtClean="0"/>
          </a:p>
          <a:p>
            <a:pPr marL="360000" indent="-360000" eaLnBrk="1" hangingPunct="1"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24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0847" y="109182"/>
            <a:ext cx="8229600" cy="79157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www.ispop.cz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327546" y="1241946"/>
            <a:ext cx="8735771" cy="52747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b="1" dirty="0" smtClean="0"/>
              <a:t>S</a:t>
            </a:r>
            <a:r>
              <a:rPr lang="cs-CZ" b="1" dirty="0" smtClean="0"/>
              <a:t>ekce „ISPOP“  </a:t>
            </a:r>
            <a:r>
              <a:rPr lang="cs-CZ" dirty="0" smtClean="0"/>
              <a:t>(hlavní strana)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Záložka „</a:t>
            </a:r>
            <a:r>
              <a:rPr lang="cs-CZ" b="1" dirty="0" smtClean="0"/>
              <a:t>Manuály</a:t>
            </a:r>
            <a:r>
              <a:rPr lang="cs-CZ" dirty="0" smtClean="0"/>
              <a:t>“</a:t>
            </a:r>
          </a:p>
          <a:p>
            <a:pPr>
              <a:spcBef>
                <a:spcPts val="3600"/>
              </a:spcBef>
            </a:pPr>
            <a:r>
              <a:rPr lang="cs-CZ" b="1" dirty="0" smtClean="0"/>
              <a:t>Sekce „CHCI PODAT HLÁŠENÍ“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Záložky dle jednotlivých legislativa, manuály…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Hlášení - voda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Hlášení - ovzduší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Hlášení - odpady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Hlášení - IRZ</a:t>
            </a:r>
            <a:endParaRPr lang="cs-CZ" dirty="0" smtClean="0"/>
          </a:p>
          <a:p>
            <a:pPr>
              <a:spcBef>
                <a:spcPts val="2400"/>
              </a:spcBef>
            </a:pPr>
            <a:endParaRPr lang="cs-CZ" sz="3200" dirty="0"/>
          </a:p>
          <a:p>
            <a:pPr marL="360000" indent="-360000" eaLnBrk="1" hangingPunct="1">
              <a:lnSpc>
                <a:spcPct val="120000"/>
              </a:lnSpc>
              <a:spcBef>
                <a:spcPts val="600"/>
              </a:spcBef>
            </a:pPr>
            <a:endParaRPr lang="cs-CZ" sz="2400" dirty="0" smtClean="0"/>
          </a:p>
          <a:p>
            <a:pPr marL="360000" indent="-360000" eaLnBrk="1" hangingPunct="1"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2" name="Obdélník 1"/>
          <p:cNvSpPr/>
          <p:nvPr/>
        </p:nvSpPr>
        <p:spPr>
          <a:xfrm>
            <a:off x="1514901" y="2825087"/>
            <a:ext cx="4367284" cy="586853"/>
          </a:xfrm>
          <a:prstGeom prst="rect">
            <a:avLst/>
          </a:prstGeom>
          <a:solidFill>
            <a:srgbClr val="0070C0">
              <a:alpha val="50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14901" y="1216926"/>
            <a:ext cx="1583140" cy="586853"/>
          </a:xfrm>
          <a:prstGeom prst="rect">
            <a:avLst/>
          </a:prstGeom>
          <a:solidFill>
            <a:srgbClr val="0070C0">
              <a:alpha val="50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EnviHELP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109182" y="1255594"/>
            <a:ext cx="8939284" cy="5261093"/>
          </a:xfrm>
        </p:spPr>
        <p:txBody>
          <a:bodyPr/>
          <a:lstStyle/>
          <a:p>
            <a:pPr marL="360000" indent="-360000">
              <a:spcBef>
                <a:spcPts val="600"/>
              </a:spcBef>
            </a:pPr>
            <a:r>
              <a:rPr lang="cs-CZ" b="1" dirty="0"/>
              <a:t>https://</a:t>
            </a:r>
            <a:r>
              <a:rPr lang="cs-CZ" b="1" dirty="0" smtClean="0"/>
              <a:t>helpdesk.cenia.cz (POZOR! bez „www.“)</a:t>
            </a:r>
            <a:endParaRPr lang="cs-CZ" dirty="0"/>
          </a:p>
          <a:p>
            <a:pPr marL="360000" indent="-360000" eaLnBrk="1" hangingPunct="1">
              <a:spcBef>
                <a:spcPts val="2400"/>
              </a:spcBef>
            </a:pPr>
            <a:r>
              <a:rPr lang="cs-CZ" u="sng" dirty="0" smtClean="0"/>
              <a:t>Znalostní databáze</a:t>
            </a:r>
          </a:p>
          <a:p>
            <a:pPr marL="360000" indent="-360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FAQ (Často kladené dotazy)</a:t>
            </a:r>
          </a:p>
          <a:p>
            <a:pPr marL="360000" indent="-360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„modré“ nápovědy ve formulářích („Jiné dokumenty“)</a:t>
            </a:r>
          </a:p>
          <a:p>
            <a:pPr eaLnBrk="1" hangingPunct="1">
              <a:spcBef>
                <a:spcPts val="600"/>
              </a:spcBef>
            </a:pPr>
            <a:endParaRPr lang="cs-CZ" dirty="0"/>
          </a:p>
          <a:p>
            <a:pPr eaLnBrk="1" hangingPunct="1">
              <a:spcBef>
                <a:spcPts val="600"/>
              </a:spcBef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" y="4152186"/>
            <a:ext cx="8712265" cy="17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335797"/>
          </a:xfrm>
        </p:spPr>
        <p:txBody>
          <a:bodyPr/>
          <a:lstStyle/>
          <a:p>
            <a:pPr>
              <a:defRPr/>
            </a:pPr>
            <a:r>
              <a:rPr lang="cs-CZ" altLang="cs-CZ" sz="4000" dirty="0" smtClean="0"/>
              <a:t>Provozní podpora</a:t>
            </a:r>
            <a:br>
              <a:rPr lang="cs-CZ" altLang="cs-CZ" sz="4000" dirty="0" smtClean="0"/>
            </a:br>
            <a:r>
              <a:rPr lang="cs-CZ" altLang="cs-CZ" sz="4000" dirty="0" smtClean="0"/>
              <a:t>-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EnviHELP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109182" y="1624084"/>
            <a:ext cx="8939284" cy="5131558"/>
          </a:xfrm>
        </p:spPr>
        <p:txBody>
          <a:bodyPr/>
          <a:lstStyle/>
          <a:p>
            <a:pPr marL="360000" indent="-360000">
              <a:spcBef>
                <a:spcPts val="2400"/>
              </a:spcBef>
            </a:pPr>
            <a:r>
              <a:rPr lang="cs-CZ" sz="2400" dirty="0" err="1" smtClean="0"/>
              <a:t>Helpdesková</a:t>
            </a:r>
            <a:r>
              <a:rPr lang="cs-CZ" sz="2400" dirty="0" smtClean="0"/>
              <a:t> aplikace pro zodpovídání dotazů</a:t>
            </a:r>
          </a:p>
          <a:p>
            <a:pPr marL="360000" indent="-3600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zadání dotazu registrovaný uživatel </a:t>
            </a:r>
          </a:p>
          <a:p>
            <a:pPr marL="720000" lvl="1">
              <a:buFont typeface="Arial" panose="020B0604020202020204" pitchFamily="34" charset="0"/>
              <a:buChar char="–"/>
            </a:pPr>
            <a:r>
              <a:rPr lang="cs-CZ" dirty="0" smtClean="0"/>
              <a:t>platí přístupové údaje do </a:t>
            </a:r>
            <a:r>
              <a:rPr lang="cs-CZ" dirty="0"/>
              <a:t>ISPOP </a:t>
            </a:r>
            <a:r>
              <a:rPr lang="cs-CZ" dirty="0" smtClean="0"/>
              <a:t>→ registr uživatelů ISPOP a </a:t>
            </a:r>
            <a:r>
              <a:rPr lang="cs-CZ" dirty="0" err="1" smtClean="0"/>
              <a:t>EnviHELP</a:t>
            </a:r>
            <a:r>
              <a:rPr lang="cs-CZ" dirty="0" smtClean="0"/>
              <a:t> je totožný!</a:t>
            </a:r>
          </a:p>
          <a:p>
            <a:pPr lvl="1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POZOR! Uživatel, který se registroval do </a:t>
            </a:r>
            <a:r>
              <a:rPr lang="cs-CZ" b="1" dirty="0" err="1" smtClean="0">
                <a:solidFill>
                  <a:srgbClr val="FF0000"/>
                </a:solidFill>
              </a:rPr>
              <a:t>helpdesku</a:t>
            </a:r>
            <a:r>
              <a:rPr lang="cs-CZ" b="1" dirty="0" smtClean="0">
                <a:solidFill>
                  <a:srgbClr val="FF0000"/>
                </a:solidFill>
              </a:rPr>
              <a:t> není „navázán“ na subjekt!</a:t>
            </a:r>
          </a:p>
          <a:p>
            <a:pPr lvl="1" indent="0">
              <a:buNone/>
            </a:pPr>
            <a:endParaRPr lang="cs-CZ" dirty="0"/>
          </a:p>
          <a:p>
            <a:pPr lvl="1" indent="0">
              <a:buNone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79" y="4659009"/>
            <a:ext cx="4312692" cy="207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4024"/>
            <a:ext cx="7772400" cy="431202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Nově v ISPOP 2014</a:t>
            </a:r>
            <a:b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hlášení údajů</a:t>
            </a:r>
            <a:b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vodní bilanci</a:t>
            </a:r>
            <a:endParaRPr lang="cs-CZ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98895" y="5745707"/>
            <a:ext cx="6400800" cy="73925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1E879-1ABD-45B5-BC21-DDA075CD7B2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vodách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71718" y="1624084"/>
            <a:ext cx="8991600" cy="48926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cs-CZ" dirty="0" smtClean="0"/>
              <a:t>Hlášení </a:t>
            </a:r>
            <a:r>
              <a:rPr lang="cs-CZ" dirty="0"/>
              <a:t>údajů pro vodní bilanci </a:t>
            </a:r>
            <a:r>
              <a:rPr lang="cs-CZ" dirty="0" smtClean="0"/>
              <a:t>dle</a:t>
            </a:r>
            <a:endParaRPr lang="cs-CZ" dirty="0"/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§ </a:t>
            </a:r>
            <a:r>
              <a:rPr lang="cs-CZ" dirty="0"/>
              <a:t>22, odst. 2 zákona č. 254/2001 Sb., o </a:t>
            </a:r>
            <a:r>
              <a:rPr lang="cs-CZ" dirty="0" smtClean="0"/>
              <a:t>vodách a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§ </a:t>
            </a:r>
            <a:r>
              <a:rPr lang="cs-CZ" dirty="0"/>
              <a:t>10 vyhlášky č. 431/2001 Sb., </a:t>
            </a:r>
            <a:r>
              <a:rPr lang="cs-CZ" dirty="0" smtClean="0"/>
              <a:t>přílohy č. </a:t>
            </a:r>
            <a:r>
              <a:rPr lang="cs-CZ" dirty="0"/>
              <a:t>1 - </a:t>
            </a:r>
            <a:r>
              <a:rPr lang="cs-CZ" dirty="0" smtClean="0"/>
              <a:t>4 </a:t>
            </a:r>
          </a:p>
          <a:p>
            <a:pPr marL="360000" indent="-360000">
              <a:lnSpc>
                <a:spcPct val="120000"/>
              </a:lnSpc>
              <a:spcBef>
                <a:spcPts val="3600"/>
              </a:spcBef>
              <a:buFont typeface="Arial" pitchFamily="34" charset="0"/>
              <a:buChar char="•"/>
            </a:pPr>
            <a:r>
              <a:rPr lang="cs-CZ" dirty="0" smtClean="0"/>
              <a:t>za </a:t>
            </a:r>
            <a:r>
              <a:rPr lang="cs-CZ" dirty="0"/>
              <a:t>rok 2013 </a:t>
            </a:r>
            <a:r>
              <a:rPr lang="cs-CZ" dirty="0" smtClean="0"/>
              <a:t> se budou </a:t>
            </a:r>
            <a:r>
              <a:rPr lang="cs-CZ" dirty="0"/>
              <a:t>nově zasílat </a:t>
            </a:r>
            <a:r>
              <a:rPr lang="cs-CZ" dirty="0" smtClean="0"/>
              <a:t>na příslušný podnik  </a:t>
            </a:r>
            <a:r>
              <a:rPr lang="cs-CZ" dirty="0"/>
              <a:t>povodí </a:t>
            </a:r>
            <a:r>
              <a:rPr lang="cs-CZ" u="sng" dirty="0"/>
              <a:t>pouze prostřednictvím </a:t>
            </a:r>
            <a:r>
              <a:rPr lang="cs-CZ" u="sng" dirty="0" smtClean="0"/>
              <a:t>ISPOP</a:t>
            </a:r>
            <a:endParaRPr lang="cs-CZ" dirty="0"/>
          </a:p>
          <a:p>
            <a:pPr eaLnBrk="1" hangingPunct="1">
              <a:lnSpc>
                <a:spcPct val="120000"/>
              </a:lnSpc>
            </a:pPr>
            <a:endParaRPr lang="cs-CZ" dirty="0" smtClean="0"/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66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Ohlašovací povinnosti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98612" y="1604682"/>
            <a:ext cx="8955741" cy="4912006"/>
          </a:xfrm>
        </p:spPr>
        <p:txBody>
          <a:bodyPr/>
          <a:lstStyle/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Změna </a:t>
            </a:r>
            <a:r>
              <a:rPr lang="cs-CZ" dirty="0"/>
              <a:t>se týká ohlašovacích povinností: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Odběr </a:t>
            </a:r>
            <a:r>
              <a:rPr lang="cs-CZ" sz="2400" dirty="0"/>
              <a:t>podzemní vody – </a:t>
            </a:r>
            <a:r>
              <a:rPr lang="cs-CZ" sz="2400" dirty="0" smtClean="0"/>
              <a:t>formulář </a:t>
            </a:r>
            <a:r>
              <a:rPr lang="cs-CZ" sz="2400" dirty="0"/>
              <a:t>F_VOD_ODBER_PODZ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Odběr </a:t>
            </a:r>
            <a:r>
              <a:rPr lang="cs-CZ" sz="2400" dirty="0"/>
              <a:t>povrchové vody – formulář F_VOD_ODBER_POVR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Vypouštěné </a:t>
            </a:r>
            <a:r>
              <a:rPr lang="cs-CZ" sz="2400" dirty="0"/>
              <a:t>vody – formulář F_VOD_VYPOUSTENI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Vzdouvání </a:t>
            </a:r>
            <a:r>
              <a:rPr lang="cs-CZ" sz="2400" dirty="0"/>
              <a:t>nebo akumulace povrchové vody – formulář </a:t>
            </a:r>
            <a:r>
              <a:rPr lang="cs-CZ" sz="2400" dirty="0" smtClean="0"/>
              <a:t>F_VOD_AKU </a:t>
            </a:r>
            <a:endParaRPr lang="cs-CZ" sz="2400" dirty="0"/>
          </a:p>
          <a:p>
            <a:pPr marL="360000" indent="-360000">
              <a:lnSpc>
                <a:spcPct val="120000"/>
              </a:lnSpc>
              <a:spcBef>
                <a:spcPts val="2400"/>
              </a:spcBef>
            </a:pPr>
            <a:r>
              <a:rPr lang="cs-CZ" sz="2400" dirty="0"/>
              <a:t>Uživatelům registrovaným v ISPOP budou k dispozici v jejich uživatelských účtech interaktivní PDF formuláře.</a:t>
            </a:r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08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6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ohlášení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88900" y="1241946"/>
            <a:ext cx="8993188" cy="541816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Podmínka pro podání hlášení prostřednictvím ISPOP: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u="sng" dirty="0" smtClean="0"/>
              <a:t>Registrace subjektu v ISPOP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dirty="0"/>
              <a:t> </a:t>
            </a:r>
            <a:r>
              <a:rPr lang="cs-CZ" sz="2400" dirty="0" smtClean="0"/>
              <a:t>§ 4, odst. 6 zákona č. 25/2008 Sb., o IRZ a ISPOP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(stávající registrace zůstávají v platnosti)</a:t>
            </a:r>
            <a:endParaRPr lang="cs-CZ" sz="2400" dirty="0" smtClean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cs-CZ" sz="2400" dirty="0" smtClean="0"/>
              <a:t>+ Podmínka pro ohlášení údajů pro vodní bilanci: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u="sng" dirty="0" smtClean="0"/>
              <a:t>Existence místa užívání </a:t>
            </a:r>
            <a:r>
              <a:rPr lang="cs-CZ" sz="2400" u="sng" dirty="0" smtClean="0"/>
              <a:t>vody</a:t>
            </a:r>
            <a:r>
              <a:rPr lang="cs-CZ" sz="2400" dirty="0" smtClean="0"/>
              <a:t> </a:t>
            </a:r>
            <a:r>
              <a:rPr lang="cs-CZ" sz="2400" dirty="0" smtClean="0"/>
              <a:t>v evidenci na příslušném podniku povodí (napojení evidence podniků povodí do systému ISPOP  a pravidelná aktualizace)</a:t>
            </a:r>
          </a:p>
          <a:p>
            <a:pPr marL="36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	</a:t>
            </a:r>
            <a:r>
              <a:rPr lang="cs-CZ" sz="2400" dirty="0" smtClean="0"/>
              <a:t>nutná kontrola v ISPOP – Přehled míst užívání </a:t>
            </a:r>
            <a:r>
              <a:rPr lang="cs-CZ" sz="2400" dirty="0" smtClean="0"/>
              <a:t>vody     před </a:t>
            </a:r>
            <a:r>
              <a:rPr lang="cs-CZ" sz="2400" dirty="0" smtClean="0"/>
              <a:t>stažením formuláře (při nesrovnalostech nutné kontaktovat příslušný podnik povodí!)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dirty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29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5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ISPOP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8612" y="1255594"/>
            <a:ext cx="8919882" cy="5196006"/>
          </a:xfrm>
        </p:spPr>
        <p:txBody>
          <a:bodyPr/>
          <a:lstStyle/>
          <a:p>
            <a:pPr lvl="1">
              <a:defRPr/>
            </a:pPr>
            <a:r>
              <a:rPr lang="cs-CZ" dirty="0" smtClean="0"/>
              <a:t>zajišťuje </a:t>
            </a:r>
            <a:r>
              <a:rPr lang="cs-CZ" dirty="0"/>
              <a:t>příjem, zpracování a validaci vybraných hlášení </a:t>
            </a:r>
            <a:r>
              <a:rPr lang="cs-CZ" dirty="0" smtClean="0"/>
              <a:t>       v </a:t>
            </a:r>
            <a:r>
              <a:rPr lang="cs-CZ" dirty="0"/>
              <a:t>oblasti životního prostředí (oblast </a:t>
            </a:r>
            <a:r>
              <a:rPr lang="cs-CZ" dirty="0" smtClean="0"/>
              <a:t>vod, ovzduší</a:t>
            </a:r>
            <a:r>
              <a:rPr lang="cs-CZ" dirty="0"/>
              <a:t>, odpadů, </a:t>
            </a:r>
            <a:r>
              <a:rPr lang="cs-CZ" dirty="0" smtClean="0"/>
              <a:t>obalů a </a:t>
            </a:r>
            <a:r>
              <a:rPr lang="cs-CZ" dirty="0"/>
              <a:t>IRZ) </a:t>
            </a:r>
            <a:r>
              <a:rPr lang="cs-CZ" dirty="0" smtClean="0"/>
              <a:t>v elektronické </a:t>
            </a:r>
            <a:r>
              <a:rPr lang="cs-CZ" dirty="0"/>
              <a:t>podobě </a:t>
            </a:r>
          </a:p>
          <a:p>
            <a:pPr lvl="1">
              <a:defRPr/>
            </a:pPr>
            <a:r>
              <a:rPr lang="cs-CZ" dirty="0" smtClean="0"/>
              <a:t>centrální místo shromažďující relevantní </a:t>
            </a:r>
            <a:r>
              <a:rPr lang="cs-CZ" dirty="0"/>
              <a:t>data z jednotlivých ohlašovacích povinností </a:t>
            </a:r>
            <a:r>
              <a:rPr lang="cs-CZ" dirty="0" smtClean="0"/>
              <a:t>pro </a:t>
            </a:r>
            <a:r>
              <a:rPr lang="cs-CZ" dirty="0"/>
              <a:t>výkon veřejné správy (ORP, KÚ, ČIŽP, MŽP, SFŽP) v nezměněné primární </a:t>
            </a:r>
            <a:r>
              <a:rPr lang="cs-CZ" dirty="0" smtClean="0"/>
              <a:t>podobě</a:t>
            </a:r>
          </a:p>
          <a:p>
            <a:pPr lvl="1">
              <a:spcBef>
                <a:spcPts val="2400"/>
              </a:spcBef>
              <a:defRPr/>
            </a:pPr>
            <a:r>
              <a:rPr lang="cs-CZ" sz="2400" dirty="0" smtClean="0"/>
              <a:t>zřizovatelem ISPOP a věcným garantem obsahu formulářů je Ministerstvo životního prostředí (MŽP)</a:t>
            </a:r>
          </a:p>
          <a:p>
            <a:pPr marL="360000" indent="-3600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technický provoz a podobu aplikace zajišťuje CENIA – příspěvková organizace MŽP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107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009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Formuláře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89648" y="896472"/>
            <a:ext cx="8973670" cy="5408636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buAutoNum type="alphaUcParenR"/>
            </a:pPr>
            <a:r>
              <a:rPr lang="cs-CZ" sz="2400" u="sng" dirty="0" smtClean="0"/>
              <a:t>Při </a:t>
            </a:r>
            <a:r>
              <a:rPr lang="cs-CZ" sz="2400" u="sng" dirty="0"/>
              <a:t>stažení formuláře</a:t>
            </a:r>
            <a:r>
              <a:rPr lang="cs-CZ" sz="2400" dirty="0"/>
              <a:t> </a:t>
            </a:r>
            <a:r>
              <a:rPr lang="cs-CZ" sz="2400" dirty="0" smtClean="0"/>
              <a:t>se vybere</a:t>
            </a: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typ formuláře</a:t>
            </a:r>
          </a:p>
          <a:p>
            <a:pPr marL="720000" indent="-360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 smtClean="0"/>
              <a:t>místo užívání vod (odběru / znečištění / akumulace nebo vzdouvání)</a:t>
            </a:r>
            <a:endParaRPr lang="cs-CZ" sz="2400" dirty="0"/>
          </a:p>
          <a:p>
            <a:pPr marL="360000" indent="-360000">
              <a:lnSpc>
                <a:spcPct val="100000"/>
              </a:lnSpc>
              <a:spcBef>
                <a:spcPts val="2400"/>
              </a:spcBef>
            </a:pPr>
            <a:r>
              <a:rPr lang="cs-CZ" sz="2400" dirty="0"/>
              <a:t>B) </a:t>
            </a:r>
            <a:r>
              <a:rPr lang="cs-CZ" sz="2400" u="sng" dirty="0" smtClean="0"/>
              <a:t>Do staženého </a:t>
            </a:r>
            <a:r>
              <a:rPr lang="cs-CZ" sz="2400" u="sng" dirty="0"/>
              <a:t>formuláře</a:t>
            </a:r>
            <a:r>
              <a:rPr lang="cs-CZ" sz="2400" dirty="0"/>
              <a:t> se </a:t>
            </a:r>
            <a:r>
              <a:rPr lang="cs-CZ" sz="2400" dirty="0" smtClean="0"/>
              <a:t>načtou</a:t>
            </a:r>
          </a:p>
          <a:p>
            <a:pPr marL="720000" indent="-360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na </a:t>
            </a:r>
            <a:r>
              <a:rPr lang="cs-CZ" sz="2400" dirty="0"/>
              <a:t>1. list </a:t>
            </a:r>
            <a:r>
              <a:rPr lang="cs-CZ" sz="2400" u="sng" dirty="0" smtClean="0"/>
              <a:t>aktuální </a:t>
            </a:r>
            <a:r>
              <a:rPr lang="cs-CZ" sz="2400" u="sng" dirty="0"/>
              <a:t>údaje z Registru subjektů v </a:t>
            </a:r>
            <a:r>
              <a:rPr lang="cs-CZ" sz="2400" u="sng" dirty="0" smtClean="0"/>
              <a:t>ISPOP</a:t>
            </a:r>
            <a:r>
              <a:rPr lang="cs-CZ" sz="2400" dirty="0" smtClean="0"/>
              <a:t>         (= </a:t>
            </a:r>
            <a:r>
              <a:rPr lang="cs-CZ" sz="2400" dirty="0"/>
              <a:t>údaje aktualizované napojením ISPOP na ISZR automaticky každou noc</a:t>
            </a:r>
            <a:r>
              <a:rPr lang="cs-CZ" sz="2400" dirty="0" smtClean="0"/>
              <a:t>)</a:t>
            </a:r>
          </a:p>
          <a:p>
            <a:pPr marL="720000" indent="-360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/>
              <a:t>do kontaktních údajů: jméno, příjmení e-mail a telefon přihlášeného uživatele (Nelze po stažení již měnit!)</a:t>
            </a:r>
          </a:p>
          <a:p>
            <a:pPr marL="720000" indent="-360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u="sng" dirty="0" smtClean="0"/>
              <a:t>provozní údaje</a:t>
            </a:r>
            <a:r>
              <a:rPr lang="cs-CZ" sz="2400" dirty="0" smtClean="0"/>
              <a:t> z evidence podniků povodí k vybranému místu užívání vod</a:t>
            </a:r>
            <a:endParaRPr lang="cs-CZ" sz="2400" u="sng" dirty="0"/>
          </a:p>
          <a:p>
            <a:pPr marL="0" indent="0" eaLnBrk="1" hangingPunct="1">
              <a:lnSpc>
                <a:spcPts val="3400"/>
              </a:lnSpc>
              <a:buNone/>
            </a:pPr>
            <a:endParaRPr lang="cs-CZ" dirty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080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727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Stažení formuláře !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7" y="1005048"/>
            <a:ext cx="6931504" cy="563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8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727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Stažení formuláře !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23" y="1034072"/>
            <a:ext cx="6593712" cy="55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04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účtu ISPOP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4813" y="1264024"/>
            <a:ext cx="8659906" cy="5187575"/>
          </a:xfrm>
        </p:spPr>
        <p:txBody>
          <a:bodyPr/>
          <a:lstStyle/>
          <a:p>
            <a:pPr marL="360000" indent="-3600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s-CZ" sz="2200" dirty="0" smtClean="0"/>
              <a:t>Záložka „Správa uživatelů“</a:t>
            </a:r>
          </a:p>
          <a:p>
            <a:pPr marL="720000"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­"/>
              <a:defRPr/>
            </a:pPr>
            <a:r>
              <a:rPr lang="cs-CZ" sz="2200" b="1" dirty="0" smtClean="0"/>
              <a:t>Přidání uživatele </a:t>
            </a:r>
            <a:r>
              <a:rPr lang="cs-CZ" sz="2200" dirty="0" smtClean="0"/>
              <a:t>(k dispozici pouze Správci subjektu)</a:t>
            </a:r>
          </a:p>
          <a:p>
            <a:pPr marL="1080000" lvl="2">
              <a:lnSpc>
                <a:spcPct val="150000"/>
              </a:lnSpc>
              <a:buFont typeface="Symbol" pitchFamily="18" charset="2"/>
              <a:buChar char=""/>
              <a:defRPr/>
            </a:pPr>
            <a:r>
              <a:rPr lang="cs-CZ" dirty="0" smtClean="0"/>
              <a:t>Vztah k subjektu Správce subjektu a Běžný uživatel</a:t>
            </a:r>
          </a:p>
          <a:p>
            <a:pPr marL="1080000" lvl="2">
              <a:lnSpc>
                <a:spcPct val="150000"/>
              </a:lnSpc>
              <a:buFont typeface="Symbol" pitchFamily="18" charset="2"/>
              <a:buChar char=""/>
              <a:defRPr/>
            </a:pPr>
            <a:r>
              <a:rPr lang="cs-CZ" dirty="0"/>
              <a:t>Role Ohlašovatel </a:t>
            </a:r>
            <a:r>
              <a:rPr lang="cs-CZ" dirty="0" smtClean="0"/>
              <a:t>(a Ověřovatel v případě úřadů…)</a:t>
            </a:r>
          </a:p>
          <a:p>
            <a:pPr marL="720000"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­"/>
              <a:defRPr/>
            </a:pPr>
            <a:r>
              <a:rPr lang="cs-CZ" sz="2200" b="1" dirty="0" smtClean="0"/>
              <a:t>Změna uživatele</a:t>
            </a:r>
          </a:p>
          <a:p>
            <a:pPr marL="1080000" lvl="2">
              <a:lnSpc>
                <a:spcPct val="150000"/>
              </a:lnSpc>
              <a:buFont typeface="Symbol" pitchFamily="18" charset="2"/>
              <a:buChar char="®"/>
              <a:defRPr/>
            </a:pPr>
            <a:r>
              <a:rPr lang="cs-CZ" dirty="0" smtClean="0"/>
              <a:t>Kontaktní údaje: e-mail a telefon</a:t>
            </a:r>
          </a:p>
          <a:p>
            <a:pPr marL="1080000" lvl="2">
              <a:lnSpc>
                <a:spcPct val="150000"/>
              </a:lnSpc>
              <a:buFont typeface="Symbol" pitchFamily="18" charset="2"/>
              <a:buChar char="®"/>
              <a:defRPr/>
            </a:pPr>
            <a:r>
              <a:rPr lang="cs-CZ" dirty="0" smtClean="0"/>
              <a:t>Zneplatnění vztahu k danému subjektu, změna oprávnění tzn. povýšení na Správce subjektu a ponížení na Běžného uživatele (</a:t>
            </a:r>
            <a:r>
              <a:rPr lang="cs-CZ" dirty="0"/>
              <a:t>k dispozici pouze Správci subjektu)</a:t>
            </a:r>
            <a:endParaRPr lang="cs-CZ" dirty="0" smtClean="0"/>
          </a:p>
          <a:p>
            <a:pPr marL="1080000" lvl="2">
              <a:lnSpc>
                <a:spcPct val="150000"/>
              </a:lnSpc>
              <a:buFont typeface="Symbol" pitchFamily="18" charset="2"/>
              <a:buChar char=""/>
              <a:defRPr/>
            </a:pPr>
            <a:endParaRPr lang="cs-CZ" sz="1200" u="sng" dirty="0" smtClean="0"/>
          </a:p>
          <a:p>
            <a:pPr eaLnBrk="1" hangingPunct="1">
              <a:lnSpc>
                <a:spcPct val="150000"/>
              </a:lnSpc>
              <a:defRPr/>
            </a:pPr>
            <a:endParaRPr lang="cs-CZ" sz="1800" u="sng" dirty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33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28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6590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Zapomenuté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přístupové údaje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753" y="1981200"/>
            <a:ext cx="9009529" cy="4470399"/>
          </a:xfrm>
        </p:spPr>
        <p:txBody>
          <a:bodyPr/>
          <a:lstStyle/>
          <a:p>
            <a:pPr marL="342900" lvl="2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Zapomněli jste své heslo? </a:t>
            </a:r>
            <a:r>
              <a:rPr lang="cs-CZ" sz="2400" dirty="0"/>
              <a:t>→ </a:t>
            </a:r>
            <a:r>
              <a:rPr lang="cs-CZ" dirty="0" smtClean="0"/>
              <a:t>nechat vygenerovat nové heslo….                                                                     (nad přihlašovacím oknem na www.ispop.cz)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endParaRPr lang="cs-CZ" dirty="0" smtClean="0"/>
          </a:p>
          <a:p>
            <a:pPr marL="360000" lvl="3" indent="0">
              <a:spcBef>
                <a:spcPts val="0"/>
              </a:spcBef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POZOR!</a:t>
            </a:r>
            <a:r>
              <a:rPr lang="cs-CZ" dirty="0" smtClean="0"/>
              <a:t> NEPLATÍ pro „Anonymní“ uživatele!</a:t>
            </a:r>
          </a:p>
          <a:p>
            <a:pPr marL="360000" lvl="3" indent="0">
              <a:spcBef>
                <a:spcPts val="0"/>
              </a:spcBef>
              <a:buNone/>
              <a:defRPr/>
            </a:pPr>
            <a:r>
              <a:rPr lang="cs-CZ" dirty="0"/>
              <a:t>→ </a:t>
            </a:r>
            <a:r>
              <a:rPr lang="cs-CZ" dirty="0" smtClean="0"/>
              <a:t>„Anonymní přístupové údaje na IČO“,                                          tj. přihlašovací jméno (</a:t>
            </a:r>
            <a:r>
              <a:rPr lang="cs-CZ" dirty="0" err="1" smtClean="0"/>
              <a:t>login</a:t>
            </a:r>
            <a:r>
              <a:rPr lang="cs-CZ" dirty="0" smtClean="0"/>
              <a:t>) = IČO nebo </a:t>
            </a:r>
            <a:r>
              <a:rPr lang="cs-CZ" dirty="0" err="1" smtClean="0"/>
              <a:t>IČO.xxxx</a:t>
            </a:r>
            <a:r>
              <a:rPr lang="cs-CZ" dirty="0" smtClean="0"/>
              <a:t>                                a někteří ještě stále e-mail „NEZADÁNO“!</a:t>
            </a:r>
          </a:p>
          <a:p>
            <a:pPr marL="720000" lvl="4" indent="0">
              <a:spcBef>
                <a:spcPts val="0"/>
              </a:spcBef>
              <a:buNone/>
              <a:defRPr/>
            </a:pPr>
            <a:endParaRPr lang="cs-CZ" dirty="0"/>
          </a:p>
          <a:p>
            <a:pPr marL="360000" lvl="4" indent="0">
              <a:spcBef>
                <a:spcPts val="0"/>
              </a:spcBef>
              <a:buNone/>
              <a:defRPr/>
            </a:pPr>
            <a:r>
              <a:rPr lang="cs-CZ" sz="2200" b="1" dirty="0" smtClean="0">
                <a:solidFill>
                  <a:srgbClr val="FF0000"/>
                </a:solidFill>
              </a:rPr>
              <a:t>Řešení:</a:t>
            </a:r>
            <a:r>
              <a:rPr lang="cs-CZ" sz="2200" dirty="0" smtClean="0"/>
              <a:t> NUTNÁ nová registrace subjektu s již konkrétním Správcem subjektu (</a:t>
            </a:r>
            <a:r>
              <a:rPr lang="cs-CZ" sz="2200" dirty="0" err="1" smtClean="0"/>
              <a:t>jméno+příjmení+e-mail+telefon</a:t>
            </a:r>
            <a:r>
              <a:rPr lang="cs-CZ" sz="2200" dirty="0" smtClean="0"/>
              <a:t>)!</a:t>
            </a:r>
          </a:p>
          <a:p>
            <a:pPr eaLnBrk="1" hangingPunct="1">
              <a:defRPr/>
            </a:pPr>
            <a:endParaRPr lang="cs-CZ" sz="1800" dirty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41B8D-4CA5-425A-AA42-0EA5D00DDF11}" type="slidenum">
              <a:rPr lang="cs-CZ" smtClean="0"/>
              <a:pPr eaLnBrk="1" hangingPunct="1"/>
              <a:t>34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1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6741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s aplikací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formulářem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109182" y="1649506"/>
            <a:ext cx="8939284" cy="4867181"/>
          </a:xfrm>
        </p:spPr>
        <p:txBody>
          <a:bodyPr/>
          <a:lstStyle/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ýběr místa užívání vod při stahování formuláře –     v přehledu sloupec „JIŽ OHLÁŠENO“ – Ano/Ne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endParaRPr lang="cs-CZ" dirty="0"/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Do tabulek ve formulářích je možné vkládat údaje kopírováním hodnot z </a:t>
            </a:r>
            <a:r>
              <a:rPr lang="cs-CZ" dirty="0" err="1" smtClean="0"/>
              <a:t>excelové</a:t>
            </a:r>
            <a:r>
              <a:rPr lang="cs-CZ" dirty="0" smtClean="0"/>
              <a:t> tabulky</a:t>
            </a:r>
          </a:p>
          <a:p>
            <a:pPr eaLnBrk="1" hangingPunct="1">
              <a:lnSpc>
                <a:spcPct val="120000"/>
              </a:lnSpc>
            </a:pPr>
            <a:endParaRPr lang="cs-CZ" dirty="0" smtClean="0"/>
          </a:p>
          <a:p>
            <a:pPr eaLnBrk="1" hangingPunct="1">
              <a:lnSpc>
                <a:spcPts val="3400"/>
              </a:lnSpc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35</a:t>
            </a:fld>
            <a:endParaRPr 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45" y="2761129"/>
            <a:ext cx="6251201" cy="23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6741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s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aplikací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109182" y="1649506"/>
            <a:ext cx="8939284" cy="4867181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sz="3200" dirty="0" smtClean="0"/>
              <a:t>Ukázka on-line: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sz="3200" dirty="0" smtClean="0"/>
              <a:t>Přehledy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Přehled doručených hlášení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Přehled </a:t>
            </a:r>
            <a:r>
              <a:rPr lang="cs-CZ" sz="3200" dirty="0"/>
              <a:t>míst užívání </a:t>
            </a:r>
            <a:r>
              <a:rPr lang="cs-CZ" sz="3200" dirty="0" smtClean="0"/>
              <a:t>vody</a:t>
            </a:r>
          </a:p>
          <a:p>
            <a:pPr>
              <a:spcBef>
                <a:spcPts val="600"/>
              </a:spcBef>
            </a:pPr>
            <a:r>
              <a:rPr lang="cs-CZ" sz="3200" dirty="0" smtClean="0"/>
              <a:t>Správa uživatelů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Přidání uživatele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dirty="0" smtClean="0"/>
              <a:t>Změna uživatele</a:t>
            </a:r>
            <a:endParaRPr lang="cs-CZ" sz="3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endParaRPr lang="cs-CZ" sz="4400" dirty="0" smtClean="0"/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200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45909"/>
            <a:ext cx="8229600" cy="406703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b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 smtClean="0">
                <a:solidFill>
                  <a:schemeClr val="tx1"/>
                </a:solidFill>
                <a:effectLst/>
              </a:rPr>
              <a:t>----------------------------------------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232012" y="3821373"/>
            <a:ext cx="8666328" cy="2770495"/>
          </a:xfrm>
        </p:spPr>
        <p:txBody>
          <a:bodyPr/>
          <a:lstStyle/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cs-CZ" sz="4400" dirty="0" smtClean="0"/>
              <a:t>DISKUZE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cs-CZ" b="1" dirty="0" smtClean="0"/>
          </a:p>
          <a:p>
            <a:pPr marL="18000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 smtClean="0"/>
          </a:p>
          <a:p>
            <a:pPr marL="18000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 smtClean="0"/>
              <a:t>pavla.jirutkova@cenia.cz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19EA56-5B51-4C55-9208-CD428F2231B3}" type="slidenum">
              <a:rPr lang="cs-CZ" smtClean="0"/>
              <a:pPr eaLnBrk="1" hangingPunct="1"/>
              <a:t>37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323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75B10-EE18-4618-B438-7BB1F1092558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latin typeface="+mj-lt"/>
              </a:rPr>
              <a:t>Procesy v ISPOP</a:t>
            </a:r>
            <a:endParaRPr lang="en-US" kern="0" dirty="0" smtClean="0">
              <a:latin typeface="+mj-lt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472772" y="2280520"/>
            <a:ext cx="1026319" cy="1363336"/>
            <a:chOff x="2281" y="985"/>
            <a:chExt cx="919" cy="1052"/>
          </a:xfrm>
        </p:grpSpPr>
        <p:pic>
          <p:nvPicPr>
            <p:cNvPr id="7" name="Picture 8" descr="Documents_256x2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985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1" descr="Documents_256x2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1212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5"/>
            <p:cNvSpPr txBox="1">
              <a:spLocks/>
            </p:cNvSpPr>
            <p:nvPr/>
          </p:nvSpPr>
          <p:spPr bwMode="auto">
            <a:xfrm>
              <a:off x="2281" y="1707"/>
              <a:ext cx="9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Formuláře pro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ohlašování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04260" y="843212"/>
            <a:ext cx="8235094" cy="532847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600" dirty="0" smtClean="0"/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903874" y="3706552"/>
            <a:ext cx="444567" cy="784122"/>
            <a:chOff x="5412" y="2618"/>
            <a:chExt cx="851" cy="1057"/>
          </a:xfrm>
        </p:grpSpPr>
        <p:pic>
          <p:nvPicPr>
            <p:cNvPr id="12" name="Picture 13" descr="Database Inactive Hot_2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2618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7"/>
            <p:cNvSpPr txBox="1">
              <a:spLocks/>
            </p:cNvSpPr>
            <p:nvPr/>
          </p:nvSpPr>
          <p:spPr bwMode="auto">
            <a:xfrm>
              <a:off x="5412" y="3345"/>
              <a:ext cx="8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>
                  <a:latin typeface="Verdana" pitchFamily="34" charset="0"/>
                </a:rPr>
                <a:t>Datový sklad</a:t>
              </a:r>
            </a:p>
            <a:p>
              <a:pPr algn="ctr" eaLnBrk="1" hangingPunct="1"/>
              <a:r>
                <a:rPr lang="cs-CZ" sz="1400">
                  <a:latin typeface="Verdana" pitchFamily="34" charset="0"/>
                </a:rPr>
                <a:t>ISPOP</a:t>
              </a: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8047117" y="2560035"/>
            <a:ext cx="658408" cy="931340"/>
            <a:chOff x="6954" y="1757"/>
            <a:chExt cx="680" cy="829"/>
          </a:xfrm>
        </p:grpSpPr>
        <p:pic>
          <p:nvPicPr>
            <p:cNvPr id="15" name="Picture 14" descr="System_2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" y="1757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9"/>
            <p:cNvSpPr txBox="1">
              <a:spLocks/>
            </p:cNvSpPr>
            <p:nvPr/>
          </p:nvSpPr>
          <p:spPr bwMode="auto">
            <a:xfrm>
              <a:off x="7044" y="2392"/>
              <a:ext cx="4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>
                  <a:latin typeface="Verdana" pitchFamily="34" charset="0"/>
                </a:rPr>
                <a:t>ISOH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8015537" y="3608971"/>
            <a:ext cx="658408" cy="981896"/>
            <a:chOff x="7135" y="2437"/>
            <a:chExt cx="680" cy="874"/>
          </a:xfrm>
        </p:grpSpPr>
        <p:pic>
          <p:nvPicPr>
            <p:cNvPr id="18" name="Picture 15" descr="System_2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2437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1"/>
            <p:cNvSpPr txBox="1">
              <a:spLocks/>
            </p:cNvSpPr>
            <p:nvPr/>
          </p:nvSpPr>
          <p:spPr bwMode="auto">
            <a:xfrm>
              <a:off x="7226" y="3117"/>
              <a:ext cx="3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>
                  <a:latin typeface="Verdana" pitchFamily="34" charset="0"/>
                </a:rPr>
                <a:t>HEIS</a:t>
              </a:r>
            </a:p>
          </p:txBody>
        </p:sp>
      </p:grp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7504132" y="4080913"/>
            <a:ext cx="285161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7992893" y="4708952"/>
            <a:ext cx="658408" cy="1123450"/>
            <a:chOff x="6727" y="3843"/>
            <a:chExt cx="680" cy="1000"/>
          </a:xfrm>
        </p:grpSpPr>
        <p:pic>
          <p:nvPicPr>
            <p:cNvPr id="22" name="Picture 16" descr="System_2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" y="3843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4"/>
            <p:cNvSpPr txBox="1">
              <a:spLocks/>
            </p:cNvSpPr>
            <p:nvPr/>
          </p:nvSpPr>
          <p:spPr bwMode="auto">
            <a:xfrm>
              <a:off x="6744" y="4569"/>
              <a:ext cx="53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.....</a:t>
              </a:r>
              <a:endParaRPr lang="cs-CZ" sz="1400" dirty="0">
                <a:latin typeface="Verdana" pitchFamily="34" charset="0"/>
              </a:endParaRPr>
            </a:p>
          </p:txBody>
        </p:sp>
      </p:grp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7490362" y="4641189"/>
            <a:ext cx="190459" cy="13552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7446880" y="3430025"/>
            <a:ext cx="236757" cy="90683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6" name="AutoShape 29"/>
          <p:cNvSpPr>
            <a:spLocks/>
          </p:cNvSpPr>
          <p:nvPr/>
        </p:nvSpPr>
        <p:spPr bwMode="auto">
          <a:xfrm>
            <a:off x="6215366" y="6023644"/>
            <a:ext cx="2266150" cy="426983"/>
          </a:xfrm>
          <a:prstGeom prst="homePlate">
            <a:avLst>
              <a:gd name="adj" fmla="val 12493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Verdana" pitchFamily="34" charset="0"/>
              </a:rPr>
              <a:t>DISTRIBUCE</a:t>
            </a:r>
          </a:p>
        </p:txBody>
      </p:sp>
      <p:grpSp>
        <p:nvGrpSpPr>
          <p:cNvPr id="27" name="Group 79"/>
          <p:cNvGrpSpPr>
            <a:grpSpLocks/>
          </p:cNvGrpSpPr>
          <p:nvPr/>
        </p:nvGrpSpPr>
        <p:grpSpPr bwMode="auto">
          <a:xfrm>
            <a:off x="7692385" y="1519871"/>
            <a:ext cx="1186102" cy="4410664"/>
            <a:chOff x="6635" y="560"/>
            <a:chExt cx="1225" cy="3926"/>
          </a:xfrm>
        </p:grpSpPr>
        <p:sp>
          <p:nvSpPr>
            <p:cNvPr id="28" name="Rectangle 27"/>
            <p:cNvSpPr>
              <a:spLocks/>
            </p:cNvSpPr>
            <p:nvPr/>
          </p:nvSpPr>
          <p:spPr bwMode="auto">
            <a:xfrm>
              <a:off x="6680" y="1303"/>
              <a:ext cx="1134" cy="3183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29" name="Text Box 31"/>
            <p:cNvSpPr txBox="1">
              <a:spLocks/>
            </p:cNvSpPr>
            <p:nvPr/>
          </p:nvSpPr>
          <p:spPr bwMode="auto">
            <a:xfrm>
              <a:off x="6635" y="560"/>
              <a:ext cx="122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Zákaznické systémy 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(ISVS)</a:t>
              </a:r>
            </a:p>
          </p:txBody>
        </p:sp>
      </p:grpSp>
      <p:sp>
        <p:nvSpPr>
          <p:cNvPr id="30" name="AutoShape 33"/>
          <p:cNvSpPr>
            <a:spLocks/>
          </p:cNvSpPr>
          <p:nvPr/>
        </p:nvSpPr>
        <p:spPr bwMode="auto">
          <a:xfrm>
            <a:off x="3239358" y="6023644"/>
            <a:ext cx="2018331" cy="426983"/>
          </a:xfrm>
          <a:prstGeom prst="homePlate">
            <a:avLst>
              <a:gd name="adj" fmla="val 12493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Verdana" pitchFamily="34" charset="0"/>
              </a:rPr>
              <a:t>VALIDACE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6524422" y="3988869"/>
            <a:ext cx="191511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202887" y="1416946"/>
            <a:ext cx="7405899" cy="4521550"/>
            <a:chOff x="331" y="680"/>
            <a:chExt cx="6214" cy="3844"/>
          </a:xfrm>
        </p:grpSpPr>
        <p:sp>
          <p:nvSpPr>
            <p:cNvPr id="33" name="Rectangle 36"/>
            <p:cNvSpPr>
              <a:spLocks/>
            </p:cNvSpPr>
            <p:nvPr/>
          </p:nvSpPr>
          <p:spPr bwMode="auto">
            <a:xfrm>
              <a:off x="331" y="1081"/>
              <a:ext cx="6214" cy="3443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4" name="Text Box 37"/>
            <p:cNvSpPr txBox="1">
              <a:spLocks/>
            </p:cNvSpPr>
            <p:nvPr/>
          </p:nvSpPr>
          <p:spPr bwMode="auto">
            <a:xfrm>
              <a:off x="3483" y="680"/>
              <a:ext cx="4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endParaRPr lang="cs-CZ" sz="1400" dirty="0">
                <a:latin typeface="Verdana" pitchFamily="34" charset="0"/>
              </a:endParaRP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ISPOP</a:t>
              </a:r>
            </a:p>
          </p:txBody>
        </p:sp>
      </p:grpSp>
      <p:grpSp>
        <p:nvGrpSpPr>
          <p:cNvPr id="35" name="Group 48"/>
          <p:cNvGrpSpPr>
            <a:grpSpLocks/>
          </p:cNvGrpSpPr>
          <p:nvPr/>
        </p:nvGrpSpPr>
        <p:grpSpPr bwMode="auto">
          <a:xfrm>
            <a:off x="5738651" y="3706497"/>
            <a:ext cx="541366" cy="780668"/>
            <a:chOff x="4459" y="2664"/>
            <a:chExt cx="680" cy="1056"/>
          </a:xfrm>
        </p:grpSpPr>
        <p:pic>
          <p:nvPicPr>
            <p:cNvPr id="36" name="Picture 9" descr="postage_stamp_2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2664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0"/>
            <p:cNvSpPr txBox="1">
              <a:spLocks/>
            </p:cNvSpPr>
            <p:nvPr/>
          </p:nvSpPr>
          <p:spPr bwMode="auto">
            <a:xfrm>
              <a:off x="4598" y="3390"/>
              <a:ext cx="4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Validní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data</a:t>
              </a:r>
            </a:p>
          </p:txBody>
        </p:sp>
      </p:grp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867259" y="3745944"/>
            <a:ext cx="1813878" cy="1240183"/>
            <a:chOff x="267" y="1575"/>
            <a:chExt cx="1831" cy="1235"/>
          </a:xfrm>
        </p:grpSpPr>
        <p:pic>
          <p:nvPicPr>
            <p:cNvPr id="39" name="Picture 5" descr="Folder-RecentDocs_2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1575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42"/>
            <p:cNvSpPr txBox="1">
              <a:spLocks/>
            </p:cNvSpPr>
            <p:nvPr/>
          </p:nvSpPr>
          <p:spPr bwMode="auto">
            <a:xfrm>
              <a:off x="267" y="2074"/>
              <a:ext cx="183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Odeslání:</a:t>
              </a:r>
            </a:p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- </a:t>
              </a:r>
              <a:r>
                <a:rPr lang="cs-CZ" sz="1400" dirty="0">
                  <a:latin typeface="Verdana" pitchFamily="34" charset="0"/>
                </a:rPr>
                <a:t>o</a:t>
              </a:r>
              <a:r>
                <a:rPr lang="cs-CZ" sz="1400" dirty="0" smtClean="0">
                  <a:latin typeface="Verdana" pitchFamily="34" charset="0"/>
                </a:rPr>
                <a:t>n-line</a:t>
              </a:r>
            </a:p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- datová schránka</a:t>
              </a:r>
              <a:endParaRPr lang="cs-CZ" sz="1400" dirty="0">
                <a:latin typeface="Verdana" pitchFamily="34" charset="0"/>
              </a:endParaRPr>
            </a:p>
          </p:txBody>
        </p:sp>
      </p:grp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5302376" y="4002173"/>
            <a:ext cx="238862" cy="99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4318285" y="3591650"/>
            <a:ext cx="777636" cy="1086436"/>
            <a:chOff x="3098" y="2618"/>
            <a:chExt cx="887" cy="1191"/>
          </a:xfrm>
        </p:grpSpPr>
        <p:pic>
          <p:nvPicPr>
            <p:cNvPr id="43" name="Picture 38" descr="Home_256x25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618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5" descr="Home_256x25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2800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46"/>
            <p:cNvSpPr txBox="1">
              <a:spLocks/>
            </p:cNvSpPr>
            <p:nvPr/>
          </p:nvSpPr>
          <p:spPr bwMode="auto">
            <a:xfrm>
              <a:off x="3098" y="3344"/>
              <a:ext cx="88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Orgány státní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správy 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(ověřovatelé)</a:t>
              </a:r>
            </a:p>
          </p:txBody>
        </p:sp>
      </p:grp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3801273" y="3963015"/>
            <a:ext cx="283581" cy="117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47" name="AutoShape 52"/>
          <p:cNvSpPr>
            <a:spLocks/>
          </p:cNvSpPr>
          <p:nvPr/>
        </p:nvSpPr>
        <p:spPr bwMode="auto">
          <a:xfrm>
            <a:off x="440061" y="6011200"/>
            <a:ext cx="2436049" cy="426983"/>
          </a:xfrm>
          <a:prstGeom prst="homePlate">
            <a:avLst>
              <a:gd name="adj" fmla="val 134298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Verdana" pitchFamily="34" charset="0"/>
              </a:rPr>
              <a:t>OHLAŠOVÁNÍ</a:t>
            </a:r>
          </a:p>
        </p:txBody>
      </p:sp>
      <p:sp>
        <p:nvSpPr>
          <p:cNvPr id="48" name="Line 58"/>
          <p:cNvSpPr>
            <a:spLocks noChangeShapeType="1"/>
          </p:cNvSpPr>
          <p:nvPr/>
        </p:nvSpPr>
        <p:spPr bwMode="auto">
          <a:xfrm>
            <a:off x="2431840" y="3948500"/>
            <a:ext cx="226116" cy="1177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grpSp>
        <p:nvGrpSpPr>
          <p:cNvPr id="49" name="Group 76"/>
          <p:cNvGrpSpPr>
            <a:grpSpLocks/>
          </p:cNvGrpSpPr>
          <p:nvPr/>
        </p:nvGrpSpPr>
        <p:grpSpPr bwMode="auto">
          <a:xfrm>
            <a:off x="2905152" y="3678734"/>
            <a:ext cx="878974" cy="1280018"/>
            <a:chOff x="2602" y="2618"/>
            <a:chExt cx="897" cy="1327"/>
          </a:xfrm>
        </p:grpSpPr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2689" y="2618"/>
              <a:ext cx="636" cy="681"/>
              <a:chOff x="2871" y="2709"/>
              <a:chExt cx="636" cy="681"/>
            </a:xfrm>
          </p:grpSpPr>
          <p:pic>
            <p:nvPicPr>
              <p:cNvPr id="52" name="Picture 7" descr="PDF File_25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1" y="2709"/>
                <a:ext cx="567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0" descr="Certificate_25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" y="316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Text Box 59"/>
            <p:cNvSpPr txBox="1">
              <a:spLocks/>
            </p:cNvSpPr>
            <p:nvPr/>
          </p:nvSpPr>
          <p:spPr bwMode="auto">
            <a:xfrm>
              <a:off x="2602" y="3344"/>
              <a:ext cx="8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Ohlašované 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údaje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(autorizovaný</a:t>
              </a:r>
            </a:p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dokument)</a:t>
              </a:r>
            </a:p>
          </p:txBody>
        </p:sp>
      </p:grpSp>
      <p:grpSp>
        <p:nvGrpSpPr>
          <p:cNvPr id="54" name="Group 77"/>
          <p:cNvGrpSpPr>
            <a:grpSpLocks/>
          </p:cNvGrpSpPr>
          <p:nvPr/>
        </p:nvGrpSpPr>
        <p:grpSpPr bwMode="auto">
          <a:xfrm>
            <a:off x="2990289" y="2133111"/>
            <a:ext cx="2267400" cy="1476210"/>
            <a:chOff x="353" y="3790"/>
            <a:chExt cx="1815" cy="1255"/>
          </a:xfrm>
        </p:grpSpPr>
        <p:grpSp>
          <p:nvGrpSpPr>
            <p:cNvPr id="55" name="Group 68"/>
            <p:cNvGrpSpPr>
              <a:grpSpLocks/>
            </p:cNvGrpSpPr>
            <p:nvPr/>
          </p:nvGrpSpPr>
          <p:grpSpPr bwMode="auto">
            <a:xfrm>
              <a:off x="353" y="3790"/>
              <a:ext cx="1444" cy="1255"/>
              <a:chOff x="535" y="3700"/>
              <a:chExt cx="1444" cy="1255"/>
            </a:xfrm>
          </p:grpSpPr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 flipH="1" flipV="1">
                <a:off x="1853" y="4482"/>
                <a:ext cx="126" cy="47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Line 66"/>
              <p:cNvSpPr>
                <a:spLocks noChangeShapeType="1"/>
              </p:cNvSpPr>
              <p:nvPr/>
            </p:nvSpPr>
            <p:spPr bwMode="auto">
              <a:xfrm flipH="1" flipV="1">
                <a:off x="980" y="3700"/>
                <a:ext cx="873" cy="7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Line 67"/>
              <p:cNvSpPr>
                <a:spLocks noChangeShapeType="1"/>
              </p:cNvSpPr>
              <p:nvPr/>
            </p:nvSpPr>
            <p:spPr bwMode="auto">
              <a:xfrm flipH="1">
                <a:off x="535" y="3700"/>
                <a:ext cx="44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" name="Text Box 69"/>
            <p:cNvSpPr txBox="1">
              <a:spLocks/>
            </p:cNvSpPr>
            <p:nvPr/>
          </p:nvSpPr>
          <p:spPr bwMode="auto">
            <a:xfrm>
              <a:off x="1282" y="3968"/>
              <a:ext cx="8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>
                  <a:latin typeface="Verdana" pitchFamily="34" charset="0"/>
                </a:rPr>
                <a:t>Zpětná vazba</a:t>
              </a:r>
            </a:p>
          </p:txBody>
        </p:sp>
      </p:grp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1035831" y="3808167"/>
            <a:ext cx="190459" cy="13552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grpSp>
        <p:nvGrpSpPr>
          <p:cNvPr id="61" name="Group 75"/>
          <p:cNvGrpSpPr>
            <a:grpSpLocks/>
          </p:cNvGrpSpPr>
          <p:nvPr/>
        </p:nvGrpSpPr>
        <p:grpSpPr bwMode="auto">
          <a:xfrm>
            <a:off x="1770268" y="1999478"/>
            <a:ext cx="1345883" cy="1215686"/>
            <a:chOff x="1331" y="2709"/>
            <a:chExt cx="1474" cy="1114"/>
          </a:xfrm>
        </p:grpSpPr>
        <p:pic>
          <p:nvPicPr>
            <p:cNvPr id="62" name="Picture 4" descr="MSN Messenger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2709"/>
              <a:ext cx="567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62"/>
            <p:cNvSpPr txBox="1">
              <a:spLocks/>
            </p:cNvSpPr>
            <p:nvPr/>
          </p:nvSpPr>
          <p:spPr bwMode="auto">
            <a:xfrm>
              <a:off x="1331" y="3344"/>
              <a:ext cx="147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/>
                  <a:sym typeface="Gill Sans"/>
                </a:defRPr>
              </a:lvl9pPr>
            </a:lstStyle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Registrovaní</a:t>
              </a:r>
              <a:endParaRPr lang="cs-CZ" sz="1400" dirty="0">
                <a:latin typeface="Verdana" pitchFamily="34" charset="0"/>
              </a:endParaRPr>
            </a:p>
            <a:p>
              <a:pPr algn="ctr" eaLnBrk="1" hangingPunct="1"/>
              <a:r>
                <a:rPr lang="cs-CZ" sz="1400" dirty="0" smtClean="0">
                  <a:latin typeface="Verdana" pitchFamily="34" charset="0"/>
                </a:rPr>
                <a:t>uživatelé</a:t>
              </a:r>
              <a:endParaRPr lang="cs-CZ" sz="1400" dirty="0">
                <a:latin typeface="Verdana" pitchFamily="34" charset="0"/>
              </a:endParaRPr>
            </a:p>
          </p:txBody>
        </p:sp>
      </p:grpSp>
      <p:sp>
        <p:nvSpPr>
          <p:cNvPr id="64" name="Line 49"/>
          <p:cNvSpPr>
            <a:spLocks noChangeShapeType="1"/>
          </p:cNvSpPr>
          <p:nvPr/>
        </p:nvSpPr>
        <p:spPr bwMode="auto">
          <a:xfrm flipH="1">
            <a:off x="1689184" y="2449424"/>
            <a:ext cx="274722" cy="83594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E8429-9512-4FA2-B8E2-92E28E3E9E6C}" type="slidenum">
              <a:rPr lang="cs-CZ">
                <a:latin typeface="Calibri" pitchFamily="34" charset="0"/>
              </a:rPr>
              <a:pPr>
                <a:defRPr/>
              </a:pPr>
              <a:t>5</a:t>
            </a:fld>
            <a:endParaRPr lang="cs-CZ">
              <a:latin typeface="Calibri" pitchFamily="34" charset="0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požadavky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534" y="1265238"/>
            <a:ext cx="8939284" cy="5135562"/>
          </a:xfrm>
        </p:spPr>
        <p:txBody>
          <a:bodyPr/>
          <a:lstStyle/>
          <a:p>
            <a:pPr marL="360000" lvl="1" indent="-360000" defTabSz="19050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cs-CZ" sz="2200" b="1" dirty="0" smtClean="0"/>
              <a:t>Pro zajištění bezproblémového používaní ISPOP, je nutné splnit následující technické požadavky:</a:t>
            </a:r>
          </a:p>
          <a:p>
            <a:pPr marL="360000" lvl="1" indent="-360000" defTabSz="190500"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aktualizovaný Adobe </a:t>
            </a:r>
            <a:r>
              <a:rPr lang="cs-CZ" sz="2200" dirty="0" err="1" smtClean="0"/>
              <a:t>Reader</a:t>
            </a:r>
            <a:r>
              <a:rPr lang="cs-CZ" sz="2200" dirty="0" smtClean="0"/>
              <a:t> - min. verze 10 </a:t>
            </a:r>
          </a:p>
          <a:p>
            <a:pPr marL="360000" lvl="1" indent="-360000" defTabSz="190500"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internetové připojení - odesílání hlášení do systému, využívání nápovědy</a:t>
            </a:r>
          </a:p>
          <a:p>
            <a:pPr marL="360000" lvl="1" indent="-360000" defTabSz="190500"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webový prohlížeč - Internet Explorer (min verze 8), Google Chrome, </a:t>
            </a:r>
            <a:r>
              <a:rPr lang="cs-CZ" sz="2200" dirty="0" err="1" smtClean="0"/>
              <a:t>Mozilla</a:t>
            </a:r>
            <a:r>
              <a:rPr lang="cs-CZ" sz="2200" dirty="0" smtClean="0"/>
              <a:t> </a:t>
            </a:r>
            <a:r>
              <a:rPr lang="cs-CZ" sz="2200" dirty="0" err="1" smtClean="0"/>
              <a:t>Firefox</a:t>
            </a:r>
            <a:r>
              <a:rPr lang="cs-CZ" sz="2200" dirty="0" smtClean="0"/>
              <a:t>, …</a:t>
            </a:r>
          </a:p>
          <a:p>
            <a:pPr marL="360000" lvl="1" indent="-360000" defTabSz="190500"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pro plné využití aplikace - povolené porty 80, 443, 8081</a:t>
            </a:r>
          </a:p>
          <a:p>
            <a:pPr marL="360000" lvl="1" indent="-360000" defTabSz="190500">
              <a:lnSpc>
                <a:spcPct val="120000"/>
              </a:lnSpc>
              <a:spcBef>
                <a:spcPts val="0"/>
              </a:spcBef>
            </a:pPr>
            <a:r>
              <a:rPr lang="cs-CZ" sz="2200" dirty="0" smtClean="0"/>
              <a:t>aktuální datum na PC</a:t>
            </a:r>
            <a:endParaRPr lang="cs-CZ" sz="2200" i="1" dirty="0" smtClean="0"/>
          </a:p>
          <a:p>
            <a:pPr marL="273050" indent="-273050" defTabSz="190500">
              <a:lnSpc>
                <a:spcPct val="160000"/>
              </a:lnSpc>
              <a:spcBef>
                <a:spcPct val="0"/>
              </a:spcBef>
              <a:buFontTx/>
              <a:buNone/>
            </a:pPr>
            <a:endParaRPr lang="cs-CZ" sz="1700" dirty="0" smtClean="0"/>
          </a:p>
        </p:txBody>
      </p:sp>
      <p:pic>
        <p:nvPicPr>
          <p:cNvPr id="283669" name="Picture 21" descr="Výstřiže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775" y="5167478"/>
            <a:ext cx="8229600" cy="1541463"/>
          </a:xfrm>
        </p:spPr>
      </p:pic>
    </p:spTree>
    <p:extLst>
      <p:ext uri="{BB962C8B-B14F-4D97-AF65-F5344CB8AC3E}">
        <p14:creationId xmlns:p14="http://schemas.microsoft.com/office/powerpoint/2010/main" val="20587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6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Registrace nových subjektů</a:t>
            </a:r>
          </a:p>
        </p:txBody>
      </p:sp>
      <p:sp>
        <p:nvSpPr>
          <p:cNvPr id="8195" name="Zástupný symbol pro obsah 4"/>
          <p:cNvSpPr>
            <a:spLocks noGrp="1"/>
          </p:cNvSpPr>
          <p:nvPr>
            <p:ph idx="1"/>
          </p:nvPr>
        </p:nvSpPr>
        <p:spPr>
          <a:xfrm>
            <a:off x="62753" y="1255059"/>
            <a:ext cx="9009529" cy="540504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sz="2200" dirty="0" smtClean="0"/>
              <a:t>Registrace nových ohlašovatelů – subjektů</a:t>
            </a:r>
          </a:p>
          <a:p>
            <a:pPr lvl="1" eaLnBrk="1" hangingPunct="1"/>
            <a:r>
              <a:rPr lang="cs-CZ" sz="2200" dirty="0" smtClean="0"/>
              <a:t>do registračního formuláře ohlašovatel vyplní pouze</a:t>
            </a:r>
          </a:p>
          <a:p>
            <a:pPr lvl="2" indent="-360000"/>
            <a:r>
              <a:rPr lang="cs-CZ" dirty="0" smtClean="0"/>
              <a:t>IČO → u právnické osoby a OSVČ (fyzická osoba podnikající, tzn. s IČO!) </a:t>
            </a:r>
          </a:p>
          <a:p>
            <a:pPr lvl="2"/>
            <a:r>
              <a:rPr lang="cs-CZ" dirty="0" smtClean="0"/>
              <a:t>číslo občanského průkazu, příp. pasu → u fyzických osob tzn. </a:t>
            </a:r>
            <a:r>
              <a:rPr lang="cs-CZ" dirty="0" err="1" smtClean="0"/>
              <a:t>NEpodnikajících</a:t>
            </a:r>
            <a:r>
              <a:rPr lang="cs-CZ" dirty="0" smtClean="0"/>
              <a:t>! = občanů) </a:t>
            </a:r>
          </a:p>
          <a:p>
            <a:pPr lvl="1" eaLnBrk="1" hangingPunct="1"/>
            <a:r>
              <a:rPr lang="cs-CZ" sz="2200" dirty="0" smtClean="0"/>
              <a:t>na základě těchto údajů si ISPOP zbývající údaje k subjektu načte ze základních registrů (ISZR = Informační systém základních registrů)</a:t>
            </a:r>
          </a:p>
          <a:p>
            <a:pPr lvl="2"/>
            <a:r>
              <a:rPr lang="cs-CZ" dirty="0" smtClean="0"/>
              <a:t>již není nutné vyplňovat všechny údaje o subjektu</a:t>
            </a:r>
          </a:p>
          <a:p>
            <a:pPr lvl="1"/>
            <a:r>
              <a:rPr lang="cs-CZ" sz="2200" dirty="0" smtClean="0"/>
              <a:t>dále vyplní jméno, příjmení, telefon a e-mail                               </a:t>
            </a:r>
            <a:r>
              <a:rPr lang="cs-CZ" sz="2200" b="1" dirty="0" smtClean="0">
                <a:solidFill>
                  <a:srgbClr val="FF0000"/>
                </a:solidFill>
              </a:rPr>
              <a:t>(POZOR! Na tento e-mail přijdou přístupové údaje do ISPOP!)</a:t>
            </a:r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09A462-E30F-4802-BDFE-762D3BA8DF19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46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4024" y="158749"/>
            <a:ext cx="8188657" cy="145168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Subjekty</a:t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registrované v ISPOP</a:t>
            </a: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62754" y="1981200"/>
            <a:ext cx="9009528" cy="4383088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cs-CZ" sz="2200" u="sng" dirty="0" smtClean="0"/>
              <a:t>Denní aktualizace</a:t>
            </a:r>
            <a:r>
              <a:rPr lang="cs-CZ" sz="2200" dirty="0" smtClean="0"/>
              <a:t> údajů k subjektům v ISPOP z ISZR (základních registrů)</a:t>
            </a:r>
            <a:r>
              <a:rPr lang="cs-CZ" sz="2200" dirty="0"/>
              <a:t> </a:t>
            </a:r>
            <a:r>
              <a:rPr lang="cs-CZ" sz="2200" dirty="0" smtClean="0"/>
              <a:t>- vždy </a:t>
            </a:r>
            <a:r>
              <a:rPr lang="cs-CZ" sz="2200" dirty="0"/>
              <a:t>v nočních </a:t>
            </a:r>
            <a:r>
              <a:rPr lang="cs-CZ" sz="2200" dirty="0" smtClean="0"/>
              <a:t>hodinách </a:t>
            </a:r>
          </a:p>
          <a:p>
            <a:pPr marL="361225" lvl="2" indent="0">
              <a:buNone/>
            </a:pPr>
            <a:r>
              <a:rPr lang="cs-CZ" dirty="0" smtClean="0"/>
              <a:t>- pozn.: pokud proběhne změna údajů v ISZR (neovlivní ISPOP!)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sz="2200" b="1" u="sng" dirty="0" smtClean="0"/>
              <a:t>Častý dotaz</a:t>
            </a:r>
            <a:r>
              <a:rPr lang="cs-CZ" sz="2200" u="sng" dirty="0" smtClean="0"/>
              <a:t>: </a:t>
            </a:r>
          </a:p>
          <a:p>
            <a:pPr lvl="1" indent="0" eaLnBrk="1" hangingPunct="1">
              <a:buNone/>
            </a:pPr>
            <a:r>
              <a:rPr lang="cs-CZ" sz="2200" dirty="0" smtClean="0"/>
              <a:t>Co dělat, když došlo ke změně názvu nebo adresních údajů sídla firmy?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sz="2200" b="1" dirty="0" smtClean="0"/>
              <a:t>Odpověď:</a:t>
            </a:r>
          </a:p>
          <a:p>
            <a:pPr lvl="1" indent="0">
              <a:buNone/>
            </a:pPr>
            <a:r>
              <a:rPr lang="cs-CZ" sz="2200" dirty="0" smtClean="0"/>
              <a:t>Pokud ZŮSTÁVÁ IČO, změna se projeví v ISPOP automaticky načtením aktuálních údajů z ISZR k danému IČO!</a:t>
            </a:r>
          </a:p>
          <a:p>
            <a:pPr marL="108000" lvl="1" indent="0" eaLnBrk="1" hangingPunct="1">
              <a:lnSpc>
                <a:spcPct val="150000"/>
              </a:lnSpc>
              <a:spcBef>
                <a:spcPts val="2400"/>
              </a:spcBef>
              <a:buNone/>
            </a:pPr>
            <a:endParaRPr lang="cs-CZ" dirty="0" smtClean="0"/>
          </a:p>
          <a:p>
            <a:pPr marL="0" lvl="1" indent="0" eaLnBrk="1" hangingPunct="1">
              <a:lnSpc>
                <a:spcPts val="3400"/>
              </a:lnSpc>
              <a:buNone/>
            </a:pPr>
            <a:endParaRPr lang="cs-CZ" dirty="0" smtClean="0"/>
          </a:p>
          <a:p>
            <a:pPr eaLnBrk="1" hangingPunct="1">
              <a:lnSpc>
                <a:spcPts val="3400"/>
              </a:lnSpc>
            </a:pPr>
            <a:endParaRPr 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736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94129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Odeslání registrace / hlášení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80682" y="1272988"/>
            <a:ext cx="8982636" cy="5325037"/>
          </a:xfrm>
        </p:spPr>
        <p:txBody>
          <a:bodyPr/>
          <a:lstStyle/>
          <a:p>
            <a:pPr lvl="0"/>
            <a:r>
              <a:rPr lang="cs-CZ" sz="2400" b="1" dirty="0" smtClean="0"/>
              <a:t>Prostřednictvím </a:t>
            </a:r>
            <a:r>
              <a:rPr lang="cs-CZ" sz="2400" b="1" dirty="0"/>
              <a:t>datové schránky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přímo z formuláře – tlačítko „Odeslat do datové schránky</a:t>
            </a:r>
            <a:r>
              <a:rPr lang="cs-CZ" sz="2400" dirty="0" smtClean="0"/>
              <a:t>“</a:t>
            </a:r>
            <a:endParaRPr lang="cs-CZ" sz="16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sz="1600" i="1" dirty="0" smtClean="0"/>
              <a:t>nebo</a:t>
            </a:r>
            <a:endParaRPr lang="cs-CZ" sz="24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příloha datové zprávy zaslané z datové schránky subjektu do datové schránky pro příjem registrací a </a:t>
            </a:r>
            <a:r>
              <a:rPr lang="cs-CZ" sz="2400" dirty="0" smtClean="0"/>
              <a:t>hlášení - název</a:t>
            </a:r>
            <a:r>
              <a:rPr lang="cs-CZ" sz="2400" dirty="0"/>
              <a:t>: ISPOP (Ministerstvo životního prostředí)“, </a:t>
            </a:r>
            <a:r>
              <a:rPr lang="cs-CZ" sz="2400" u="sng" dirty="0"/>
              <a:t>ID: </a:t>
            </a:r>
            <a:r>
              <a:rPr lang="cs-CZ" sz="2400" u="sng" dirty="0" smtClean="0"/>
              <a:t>5eav8r4</a:t>
            </a:r>
            <a:endParaRPr lang="cs-CZ" sz="1600" u="sng" dirty="0" smtClean="0"/>
          </a:p>
          <a:p>
            <a:r>
              <a:rPr lang="cs-CZ" sz="1600" i="1" dirty="0" smtClean="0"/>
              <a:t>nebo</a:t>
            </a:r>
            <a:endParaRPr lang="cs-CZ" sz="2400" i="1" dirty="0" smtClean="0"/>
          </a:p>
          <a:p>
            <a:pPr lvl="0"/>
            <a:r>
              <a:rPr lang="cs-CZ" sz="2400" dirty="0" smtClean="0"/>
              <a:t> </a:t>
            </a:r>
            <a:r>
              <a:rPr lang="cs-CZ" sz="2400" b="1" dirty="0"/>
              <a:t>On-line z formuláře - tlačítko „Odeslat on‑line do ISPOP“</a:t>
            </a:r>
            <a:r>
              <a:rPr lang="cs-CZ" sz="2400" dirty="0"/>
              <a:t> </a:t>
            </a:r>
          </a:p>
          <a:p>
            <a:pPr lvl="1">
              <a:spcBef>
                <a:spcPts val="0"/>
              </a:spcBef>
            </a:pPr>
            <a:r>
              <a:rPr lang="cs-CZ" dirty="0"/>
              <a:t>vložení elektronického podpisu → kvalifikovaný </a:t>
            </a:r>
            <a:r>
              <a:rPr lang="cs-CZ" dirty="0" smtClean="0"/>
              <a:t>certifikát</a:t>
            </a:r>
            <a:endParaRPr lang="cs-CZ" sz="16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sz="1600" i="1" dirty="0" smtClean="0"/>
              <a:t>nebo</a:t>
            </a:r>
            <a:endParaRPr lang="cs-CZ" i="1" dirty="0"/>
          </a:p>
          <a:p>
            <a:pPr lvl="1">
              <a:spcBef>
                <a:spcPts val="0"/>
              </a:spcBef>
            </a:pPr>
            <a:r>
              <a:rPr lang="cs-CZ" dirty="0"/>
              <a:t>bez e-podpisu → nutné </a:t>
            </a:r>
            <a:r>
              <a:rPr lang="cs-CZ" dirty="0" smtClean="0"/>
              <a:t>po odeslání elektronického formuláře zaslat </a:t>
            </a:r>
            <a:r>
              <a:rPr lang="cs-CZ" dirty="0"/>
              <a:t>poštou </a:t>
            </a:r>
            <a:r>
              <a:rPr lang="cs-CZ" dirty="0" smtClean="0"/>
              <a:t>autorizační formulář „Potvrzení </a:t>
            </a:r>
            <a:r>
              <a:rPr lang="cs-CZ" dirty="0"/>
              <a:t>údajů odeslaných elektronicky do ISPOP</a:t>
            </a:r>
            <a:r>
              <a:rPr lang="cs-CZ" dirty="0" smtClean="0"/>
              <a:t>“ (= listinná autorizace) </a:t>
            </a:r>
            <a:endParaRPr 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280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3388" y="331694"/>
            <a:ext cx="7700683" cy="136062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Odeslání registrace / hlášení</a:t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zadání přístupových údajů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4"/>
          <p:cNvSpPr>
            <a:spLocks noGrp="1"/>
          </p:cNvSpPr>
          <p:nvPr>
            <p:ph idx="1"/>
          </p:nvPr>
        </p:nvSpPr>
        <p:spPr>
          <a:xfrm>
            <a:off x="80682" y="1978925"/>
            <a:ext cx="8982636" cy="4619100"/>
          </a:xfrm>
        </p:spPr>
        <p:txBody>
          <a:bodyPr/>
          <a:lstStyle/>
          <a:p>
            <a:pPr lvl="0"/>
            <a:r>
              <a:rPr lang="cs-CZ" sz="2400" b="1" dirty="0" smtClean="0"/>
              <a:t>Při odeslání registrace / hlášení </a:t>
            </a:r>
            <a:r>
              <a:rPr lang="cs-CZ" sz="2400" b="1" u="sng" dirty="0" smtClean="0"/>
              <a:t>pomocí tlačítka ve formuláři</a:t>
            </a:r>
            <a:endParaRPr lang="cs-CZ" sz="2400" b="1" dirty="0" smtClean="0"/>
          </a:p>
          <a:p>
            <a:pPr lvl="1" indent="0">
              <a:buNone/>
            </a:pPr>
            <a:r>
              <a:rPr lang="cs-CZ" sz="2400" b="1" dirty="0" smtClean="0"/>
              <a:t>„</a:t>
            </a:r>
            <a:r>
              <a:rPr lang="cs-CZ" sz="2400" b="1" dirty="0"/>
              <a:t>Odeslat do datové schránky</a:t>
            </a:r>
            <a:r>
              <a:rPr lang="cs-CZ" sz="2400" b="1" dirty="0" smtClean="0"/>
              <a:t>“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cs-CZ" u="sng" dirty="0" smtClean="0"/>
              <a:t>Přístupové údaje do datové schránky subjektu</a:t>
            </a:r>
            <a:r>
              <a:rPr lang="cs-CZ" dirty="0" smtClean="0"/>
              <a:t>, za který je registrace / hlášení odesíláno!</a:t>
            </a:r>
            <a:endParaRPr lang="cs-CZ" dirty="0"/>
          </a:p>
          <a:p>
            <a:pPr lvl="0"/>
            <a:endParaRPr lang="cs-CZ" sz="2400" dirty="0" smtClean="0"/>
          </a:p>
          <a:p>
            <a:r>
              <a:rPr lang="cs-CZ" sz="2400" b="1" dirty="0"/>
              <a:t>Při odeslání </a:t>
            </a:r>
            <a:r>
              <a:rPr lang="cs-CZ" sz="2400" strike="sngStrike" dirty="0"/>
              <a:t>registrace</a:t>
            </a:r>
            <a:r>
              <a:rPr lang="cs-CZ" sz="2400" b="1" dirty="0"/>
              <a:t> / hlášení </a:t>
            </a:r>
            <a:r>
              <a:rPr lang="cs-CZ" sz="2400" b="1" u="sng" dirty="0"/>
              <a:t>pomocí tlačítka ve formuláři</a:t>
            </a:r>
            <a:endParaRPr lang="cs-CZ" sz="2400" b="1" dirty="0"/>
          </a:p>
          <a:p>
            <a:pPr marL="360000" lvl="0">
              <a:spcBef>
                <a:spcPts val="600"/>
              </a:spcBef>
            </a:pPr>
            <a:r>
              <a:rPr lang="cs-CZ" sz="2400" b="1" dirty="0" smtClean="0"/>
              <a:t>„</a:t>
            </a:r>
            <a:r>
              <a:rPr lang="cs-CZ" sz="2400" b="1" dirty="0"/>
              <a:t>Odeslat on‑line do ISPOP“ </a:t>
            </a:r>
            <a:endParaRPr lang="cs-CZ" sz="2400" b="1" dirty="0" smtClean="0"/>
          </a:p>
          <a:p>
            <a:pPr lvl="1" indent="0">
              <a:spcBef>
                <a:spcPts val="1200"/>
              </a:spcBef>
              <a:buNone/>
            </a:pPr>
            <a:r>
              <a:rPr lang="cs-CZ" u="sng" dirty="0"/>
              <a:t>Přístupové </a:t>
            </a:r>
            <a:r>
              <a:rPr lang="cs-CZ" u="sng" dirty="0" smtClean="0"/>
              <a:t>údaje do uživatelského účtu ISPOP!</a:t>
            </a:r>
            <a:endParaRPr 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9467-5477-4C82-8B67-44802DBC2647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2" name="Obdélník 1"/>
          <p:cNvSpPr/>
          <p:nvPr/>
        </p:nvSpPr>
        <p:spPr>
          <a:xfrm>
            <a:off x="341192" y="3084398"/>
            <a:ext cx="8652681" cy="10372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45658" y="5495503"/>
            <a:ext cx="8652681" cy="10372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6176112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~6176112</Template>
  <TotalTime>0</TotalTime>
  <Words>1475</Words>
  <Application>Microsoft Office PowerPoint</Application>
  <PresentationFormat>Předvádění na obrazovce (4:3)</PresentationFormat>
  <Paragraphs>331</Paragraphs>
  <Slides>37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~6176112</vt:lpstr>
      <vt:lpstr>Vlastní návrh</vt:lpstr>
      <vt:lpstr>ISPOP 2014</vt:lpstr>
      <vt:lpstr>Opakování – matka moudrosti…  (…část prezentace určená k rychlému zopakování)</vt:lpstr>
      <vt:lpstr>O  ISPOP</vt:lpstr>
      <vt:lpstr>Prezentace aplikace PowerPoint</vt:lpstr>
      <vt:lpstr>Technické požadavky</vt:lpstr>
      <vt:lpstr>Registrace nových subjektů</vt:lpstr>
      <vt:lpstr>Subjekty registrované v ISPOP</vt:lpstr>
      <vt:lpstr>Odeslání registrace / hlášení</vt:lpstr>
      <vt:lpstr>Odeslání registrace / hlášení - zadání přístupových údajů</vt:lpstr>
      <vt:lpstr>Odeslání registrace / hlášení</vt:lpstr>
      <vt:lpstr>Odeslání registrace / hlášení - čas zpracování</vt:lpstr>
      <vt:lpstr>Autorizace</vt:lpstr>
      <vt:lpstr>Uživatelský účet ISPOP</vt:lpstr>
      <vt:lpstr>Datum přijetí, datum autorizace, datum podání</vt:lpstr>
      <vt:lpstr>Kontrola podaných hlášení</vt:lpstr>
      <vt:lpstr>Kontrola podaných hlášení</vt:lpstr>
      <vt:lpstr>Kontrola podaných hlášení</vt:lpstr>
      <vt:lpstr>Řádné a doplněné podání</vt:lpstr>
      <vt:lpstr>Novinky v ISPOP  pro rok 2014</vt:lpstr>
      <vt:lpstr>Změny v aplikaci ISPOP od roku 2014</vt:lpstr>
      <vt:lpstr>Změny v ohlašování od roku 2014</vt:lpstr>
      <vt:lpstr>Změny v ohlašování od roku 2014</vt:lpstr>
      <vt:lpstr>www.ispop.cz</vt:lpstr>
      <vt:lpstr>EnviHELP</vt:lpstr>
      <vt:lpstr>Provozní podpora - EnviHELP</vt:lpstr>
      <vt:lpstr>Nově v ISPOP 2014 - hlášení údajů  pro vodní bilanci</vt:lpstr>
      <vt:lpstr>Zákon o vodách</vt:lpstr>
      <vt:lpstr>Ohlašovací povinnosti</vt:lpstr>
      <vt:lpstr>Podmínky pro ohlášení</vt:lpstr>
      <vt:lpstr>Formuláře</vt:lpstr>
      <vt:lpstr>! Stažení formuláře !</vt:lpstr>
      <vt:lpstr>! Stažení formuláře !</vt:lpstr>
      <vt:lpstr>Správa účtu ISPOP</vt:lpstr>
      <vt:lpstr>Zapomenuté přístupové údaje</vt:lpstr>
      <vt:lpstr>Práce s aplikací a formulářem</vt:lpstr>
      <vt:lpstr>Práce s aplikací</vt:lpstr>
      <vt:lpstr>Děkuji za pozornost ----------------------------------------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2013-03-24T10:48:54Z</dcterms:created>
  <dcterms:modified xsi:type="dcterms:W3CDTF">2014-01-08T10:24:30Z</dcterms:modified>
</cp:coreProperties>
</file>