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85" r:id="rId2"/>
    <p:sldId id="286" r:id="rId3"/>
    <p:sldId id="287" r:id="rId4"/>
    <p:sldId id="288" r:id="rId5"/>
    <p:sldId id="289" r:id="rId6"/>
    <p:sldId id="290" r:id="rId7"/>
    <p:sldId id="291" r:id="rId8"/>
    <p:sldId id="292" r:id="rId9"/>
    <p:sldId id="293" r:id="rId10"/>
    <p:sldId id="294" r:id="rId11"/>
    <p:sldId id="295" r:id="rId12"/>
    <p:sldId id="296" r:id="rId13"/>
    <p:sldId id="297" r:id="rId14"/>
    <p:sldId id="298" r:id="rId15"/>
    <p:sldId id="299" r:id="rId16"/>
    <p:sldId id="300" r:id="rId17"/>
    <p:sldId id="301" r:id="rId1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C0E29E-E04D-4992-83D0-0BF7F5CE4A62}" type="datetimeFigureOut">
              <a:rPr lang="cs-CZ" smtClean="0"/>
              <a:t>25. 2. 2014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D9DAC0-76FC-4C58-9B6C-2B3948DB33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9997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F068BA4-9E5C-4C5B-9299-E1C582051788}" type="slidenum">
              <a:rPr lang="cs-CZ" altLang="cs-CZ" smtClean="0"/>
              <a:pPr eaLnBrk="1" hangingPunct="1"/>
              <a:t>3</a:t>
            </a:fld>
            <a:endParaRPr lang="cs-CZ" altLang="cs-CZ" smtClean="0"/>
          </a:p>
        </p:txBody>
      </p:sp>
      <p:sp>
        <p:nvSpPr>
          <p:cNvPr id="233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4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cs-CZ" altLang="cs-CZ" smtClean="0"/>
              <a:t>Architektonicky na cenu – žít se v tom nedá</a:t>
            </a:r>
          </a:p>
          <a:p>
            <a:pPr eaLnBrk="1" hangingPunct="1"/>
            <a:r>
              <a:rPr lang="cs-CZ" altLang="cs-CZ" smtClean="0"/>
              <a:t>Psychické a psychosociální faktory</a:t>
            </a:r>
          </a:p>
        </p:txBody>
      </p:sp>
    </p:spTree>
    <p:extLst>
      <p:ext uri="{BB962C8B-B14F-4D97-AF65-F5344CB8AC3E}">
        <p14:creationId xmlns:p14="http://schemas.microsoft.com/office/powerpoint/2010/main" val="4046316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59057-26B7-4F6E-9386-E50E58EA037A}" type="datetimeFigureOut">
              <a:rPr lang="cs-CZ" smtClean="0"/>
              <a:t>25. 2. 2014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A8E23-6BC8-438F-8F91-3D61E72B00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1350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59057-26B7-4F6E-9386-E50E58EA037A}" type="datetimeFigureOut">
              <a:rPr lang="cs-CZ" smtClean="0"/>
              <a:t>25. 2. 2014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A8E23-6BC8-438F-8F91-3D61E72B00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3410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59057-26B7-4F6E-9386-E50E58EA037A}" type="datetimeFigureOut">
              <a:rPr lang="cs-CZ" smtClean="0"/>
              <a:t>25. 2. 2014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A8E23-6BC8-438F-8F91-3D61E72B00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366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59057-26B7-4F6E-9386-E50E58EA037A}" type="datetimeFigureOut">
              <a:rPr lang="cs-CZ" smtClean="0"/>
              <a:t>25. 2. 2014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A8E23-6BC8-438F-8F91-3D61E72B00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4105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59057-26B7-4F6E-9386-E50E58EA037A}" type="datetimeFigureOut">
              <a:rPr lang="cs-CZ" smtClean="0"/>
              <a:t>25. 2. 2014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A8E23-6BC8-438F-8F91-3D61E72B00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9481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59057-26B7-4F6E-9386-E50E58EA037A}" type="datetimeFigureOut">
              <a:rPr lang="cs-CZ" smtClean="0"/>
              <a:t>25. 2. 2014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A8E23-6BC8-438F-8F91-3D61E72B00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1754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59057-26B7-4F6E-9386-E50E58EA037A}" type="datetimeFigureOut">
              <a:rPr lang="cs-CZ" smtClean="0"/>
              <a:t>25. 2. 2014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A8E23-6BC8-438F-8F91-3D61E72B00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9673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59057-26B7-4F6E-9386-E50E58EA037A}" type="datetimeFigureOut">
              <a:rPr lang="cs-CZ" smtClean="0"/>
              <a:t>25. 2. 2014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A8E23-6BC8-438F-8F91-3D61E72B00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4698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59057-26B7-4F6E-9386-E50E58EA037A}" type="datetimeFigureOut">
              <a:rPr lang="cs-CZ" smtClean="0"/>
              <a:t>25. 2. 2014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A8E23-6BC8-438F-8F91-3D61E72B00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5666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59057-26B7-4F6E-9386-E50E58EA037A}" type="datetimeFigureOut">
              <a:rPr lang="cs-CZ" smtClean="0"/>
              <a:t>25. 2. 2014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A8E23-6BC8-438F-8F91-3D61E72B00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4096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59057-26B7-4F6E-9386-E50E58EA037A}" type="datetimeFigureOut">
              <a:rPr lang="cs-CZ" smtClean="0"/>
              <a:t>25. 2. 2014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A8E23-6BC8-438F-8F91-3D61E72B00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7210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859057-26B7-4F6E-9386-E50E58EA037A}" type="datetimeFigureOut">
              <a:rPr lang="cs-CZ" smtClean="0"/>
              <a:t>25. 2. 2014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5A8E23-6BC8-438F-8F91-3D61E72B00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1294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  <p:pic>
        <p:nvPicPr>
          <p:cNvPr id="174084" name="Picture 4" descr="msoDB9DD"/>
          <p:cNvPicPr>
            <a:picLocks noChangeAspect="1" noChangeArrowheads="1"/>
          </p:cNvPicPr>
          <p:nvPr/>
        </p:nvPicPr>
        <p:blipFill>
          <a:blip r:embed="rId2">
            <a:lum bright="-18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1141414"/>
            <a:ext cx="9191625" cy="461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085" name="Text Box 5"/>
          <p:cNvSpPr txBox="1">
            <a:spLocks noChangeArrowheads="1"/>
          </p:cNvSpPr>
          <p:nvPr/>
        </p:nvSpPr>
        <p:spPr bwMode="auto">
          <a:xfrm>
            <a:off x="5087939" y="981076"/>
            <a:ext cx="3455987" cy="519113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b="1">
                <a:solidFill>
                  <a:srgbClr val="FF0000"/>
                </a:solidFill>
                <a:latin typeface="Garamond" pitchFamily="18" charset="0"/>
              </a:rPr>
              <a:t>cca 100 zaměstnanců</a:t>
            </a:r>
          </a:p>
        </p:txBody>
      </p:sp>
      <p:sp>
        <p:nvSpPr>
          <p:cNvPr id="174086" name="Text Box 6"/>
          <p:cNvSpPr txBox="1">
            <a:spLocks noChangeArrowheads="1"/>
          </p:cNvSpPr>
          <p:nvPr/>
        </p:nvSpPr>
        <p:spPr bwMode="auto">
          <a:xfrm>
            <a:off x="4224338" y="5373688"/>
            <a:ext cx="3384550" cy="519112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b="1">
                <a:solidFill>
                  <a:srgbClr val="FF0000"/>
                </a:solidFill>
                <a:latin typeface="Garamond" pitchFamily="18" charset="0"/>
              </a:rPr>
              <a:t>cca 60 zaměstnanců</a:t>
            </a:r>
          </a:p>
        </p:txBody>
      </p:sp>
      <p:sp>
        <p:nvSpPr>
          <p:cNvPr id="174087" name="Line 7"/>
          <p:cNvSpPr>
            <a:spLocks noChangeShapeType="1"/>
          </p:cNvSpPr>
          <p:nvPr/>
        </p:nvSpPr>
        <p:spPr bwMode="auto">
          <a:xfrm>
            <a:off x="6816725" y="1484314"/>
            <a:ext cx="503238" cy="7207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088" name="Line 8"/>
          <p:cNvSpPr>
            <a:spLocks noChangeShapeType="1"/>
          </p:cNvSpPr>
          <p:nvPr/>
        </p:nvSpPr>
        <p:spPr bwMode="auto">
          <a:xfrm flipV="1">
            <a:off x="5735639" y="4437063"/>
            <a:ext cx="936625" cy="100806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361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1" y="501650"/>
            <a:ext cx="8729663" cy="946150"/>
          </a:xfrm>
        </p:spPr>
        <p:txBody>
          <a:bodyPr/>
          <a:lstStyle/>
          <a:p>
            <a:pPr eaLnBrk="1" hangingPunct="1">
              <a:defRPr/>
            </a:pPr>
            <a:r>
              <a:rPr lang="cs-CZ" sz="2800" b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Klimatizace pro operační sál, tř.č. 100 – 10 000</a:t>
            </a:r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cs-CZ" altLang="cs-CZ" smtClean="0"/>
          </a:p>
        </p:txBody>
      </p:sp>
      <p:pic>
        <p:nvPicPr>
          <p:cNvPr id="174084" name="Picture 4" descr="mso386D6"/>
          <p:cNvPicPr>
            <a:picLocks noChangeAspect="1" noChangeArrowheads="1"/>
          </p:cNvPicPr>
          <p:nvPr/>
        </p:nvPicPr>
        <p:blipFill>
          <a:blip r:embed="rId2" cstate="print">
            <a:lum bright="-1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1" y="1379538"/>
            <a:ext cx="6913563" cy="528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987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466726"/>
            <a:ext cx="8229600" cy="9509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cs-CZ" sz="3600" b="1">
                <a:solidFill>
                  <a:srgbClr val="800000"/>
                </a:solidFill>
              </a:rPr>
              <a:t>Expozice chemickým látkám</a:t>
            </a:r>
            <a:r>
              <a:rPr lang="cs-CZ" altLang="cs-CZ" sz="3600" b="1"/>
              <a:t/>
            </a:r>
            <a:br>
              <a:rPr lang="cs-CZ" altLang="cs-CZ" sz="3600" b="1"/>
            </a:br>
            <a:r>
              <a:rPr lang="cs-CZ" altLang="cs-CZ" sz="3600" b="1">
                <a:solidFill>
                  <a:srgbClr val="000066"/>
                </a:solidFill>
              </a:rPr>
              <a:t>Inhalační anestetika</a:t>
            </a:r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cs-CZ" altLang="cs-CZ" smtClean="0"/>
          </a:p>
        </p:txBody>
      </p:sp>
      <p:graphicFrame>
        <p:nvGraphicFramePr>
          <p:cNvPr id="333828" name="Group 4"/>
          <p:cNvGraphicFramePr>
            <a:graphicFrameLocks noGrp="1"/>
          </p:cNvGraphicFramePr>
          <p:nvPr/>
        </p:nvGraphicFramePr>
        <p:xfrm>
          <a:off x="2209800" y="2590801"/>
          <a:ext cx="7543800" cy="3008313"/>
        </p:xfrm>
        <a:graphic>
          <a:graphicData uri="http://schemas.openxmlformats.org/drawingml/2006/table">
            <a:tbl>
              <a:tblPr/>
              <a:tblGrid>
                <a:gridCol w="3124200"/>
                <a:gridCol w="1219200"/>
                <a:gridCol w="1600200"/>
                <a:gridCol w="1600200"/>
              </a:tblGrid>
              <a:tr h="53340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látka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NPK-P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faktor  přepočtu </a:t>
                      </a:r>
                      <a:b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 ppm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</a:tr>
              <a:tr h="53340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mg.m</a:t>
                      </a:r>
                      <a:r>
                        <a:rPr kumimoji="0" lang="cs-CZ" sz="2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-3</a:t>
                      </a:r>
                      <a:endParaRPr kumimoji="0" lang="cs-CZ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isofluran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0,133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oxid dusný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0,555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</a:tr>
              <a:tr h="646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halotan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0,124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333858" name="Text Box 34"/>
          <p:cNvSpPr txBox="1">
            <a:spLocks noChangeArrowheads="1"/>
          </p:cNvSpPr>
          <p:nvPr/>
        </p:nvSpPr>
        <p:spPr bwMode="auto">
          <a:xfrm>
            <a:off x="2566988" y="6010276"/>
            <a:ext cx="64817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NV č. 361/2007 Sb.</a:t>
            </a:r>
          </a:p>
        </p:txBody>
      </p:sp>
    </p:spTree>
    <p:extLst>
      <p:ext uri="{BB962C8B-B14F-4D97-AF65-F5344CB8AC3E}">
        <p14:creationId xmlns:p14="http://schemas.microsoft.com/office/powerpoint/2010/main" val="88400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304800"/>
            <a:ext cx="7772400" cy="990600"/>
          </a:xfrm>
        </p:spPr>
        <p:txBody>
          <a:bodyPr/>
          <a:lstStyle/>
          <a:p>
            <a:pPr eaLnBrk="1" hangingPunct="1">
              <a:defRPr/>
            </a:pPr>
            <a:r>
              <a:rPr lang="cs-CZ" sz="28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Operační sál sál</a:t>
            </a:r>
            <a:br>
              <a:rPr lang="cs-CZ" sz="28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cs-CZ" sz="28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kontinuální sledování inhalačních anestetik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  <p:pic>
        <p:nvPicPr>
          <p:cNvPr id="176132" name="Picture 4" descr="msoD3246"/>
          <p:cNvPicPr>
            <a:picLocks noChangeAspect="1" noChangeArrowheads="1"/>
          </p:cNvPicPr>
          <p:nvPr/>
        </p:nvPicPr>
        <p:blipFill>
          <a:blip r:embed="rId2" cstate="print">
            <a:lum bright="-14000" contras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3" y="1268414"/>
            <a:ext cx="7632700" cy="532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6133" name="Oval 5"/>
          <p:cNvSpPr>
            <a:spLocks noChangeArrowheads="1"/>
          </p:cNvSpPr>
          <p:nvPr/>
        </p:nvSpPr>
        <p:spPr bwMode="auto">
          <a:xfrm>
            <a:off x="2819400" y="5105400"/>
            <a:ext cx="457200" cy="304800"/>
          </a:xfrm>
          <a:prstGeom prst="ellips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76134" name="Oval 6"/>
          <p:cNvSpPr>
            <a:spLocks noChangeArrowheads="1"/>
          </p:cNvSpPr>
          <p:nvPr/>
        </p:nvSpPr>
        <p:spPr bwMode="auto">
          <a:xfrm>
            <a:off x="8839200" y="5334000"/>
            <a:ext cx="304800" cy="2286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9091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  <p:pic>
        <p:nvPicPr>
          <p:cNvPr id="178179" name="Picture 7" descr="img-2366-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19288" y="188913"/>
            <a:ext cx="4824412" cy="3619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8180" name="Picture 9" descr="CP_ARO_sale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00" y="2906714"/>
            <a:ext cx="4667250" cy="350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919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250" name="Picture 2" descr="P6242407"/>
          <p:cNvPicPr>
            <a:picLocks noGrp="1" noChangeAspect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75275" y="1014413"/>
            <a:ext cx="5041900" cy="37830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1251" name="Picture 3" descr="P6242408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47850" y="1268414"/>
            <a:ext cx="3398838" cy="453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38948" name="Text Box 4"/>
          <p:cNvSpPr txBox="1">
            <a:spLocks noChangeArrowheads="1"/>
          </p:cNvSpPr>
          <p:nvPr/>
        </p:nvSpPr>
        <p:spPr bwMode="auto">
          <a:xfrm>
            <a:off x="2927350" y="333375"/>
            <a:ext cx="64087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sz="32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Aseptický operační sál</a:t>
            </a:r>
          </a:p>
        </p:txBody>
      </p:sp>
      <p:sp>
        <p:nvSpPr>
          <p:cNvPr id="338949" name="Text Box 5"/>
          <p:cNvSpPr txBox="1">
            <a:spLocks noChangeArrowheads="1"/>
          </p:cNvSpPr>
          <p:nvPr/>
        </p:nvSpPr>
        <p:spPr bwMode="auto">
          <a:xfrm>
            <a:off x="6167438" y="3429000"/>
            <a:ext cx="45005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přívod vzduchu</a:t>
            </a:r>
          </a:p>
        </p:txBody>
      </p:sp>
      <p:sp>
        <p:nvSpPr>
          <p:cNvPr id="338950" name="Text Box 6"/>
          <p:cNvSpPr txBox="1">
            <a:spLocks noChangeArrowheads="1"/>
          </p:cNvSpPr>
          <p:nvPr/>
        </p:nvSpPr>
        <p:spPr bwMode="auto">
          <a:xfrm>
            <a:off x="2424114" y="5722938"/>
            <a:ext cx="6696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sz="24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odvod vzduchu a umístění KJ</a:t>
            </a:r>
          </a:p>
        </p:txBody>
      </p:sp>
    </p:spTree>
    <p:extLst>
      <p:ext uri="{BB962C8B-B14F-4D97-AF65-F5344CB8AC3E}">
        <p14:creationId xmlns:p14="http://schemas.microsoft.com/office/powerpoint/2010/main" val="283830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2590800" y="228600"/>
            <a:ext cx="7391400" cy="2971800"/>
          </a:xfrm>
        </p:spPr>
        <p:txBody>
          <a:bodyPr/>
          <a:lstStyle/>
          <a:p>
            <a:pPr algn="l" eaLnBrk="1" hangingPunct="1"/>
            <a:r>
              <a:rPr lang="cs-CZ" altLang="cs-CZ" b="1" smtClean="0">
                <a:solidFill>
                  <a:srgbClr val="FF0000"/>
                </a:solidFill>
                <a:latin typeface="Verdana" pitchFamily="34" charset="0"/>
              </a:rPr>
              <a:t>Pozor</a:t>
            </a:r>
            <a:r>
              <a:rPr lang="cs-CZ" altLang="cs-CZ" b="1" smtClean="0">
                <a:solidFill>
                  <a:srgbClr val="000066"/>
                </a:solidFill>
                <a:latin typeface="Verdana" pitchFamily="34" charset="0"/>
              </a:rPr>
              <a:t>, SPLIT systém </a:t>
            </a:r>
            <a:br>
              <a:rPr lang="cs-CZ" altLang="cs-CZ" b="1" smtClean="0">
                <a:solidFill>
                  <a:srgbClr val="000066"/>
                </a:solidFill>
                <a:latin typeface="Verdana" pitchFamily="34" charset="0"/>
              </a:rPr>
            </a:br>
            <a:r>
              <a:rPr lang="cs-CZ" altLang="cs-CZ" b="1" smtClean="0">
                <a:solidFill>
                  <a:srgbClr val="000066"/>
                </a:solidFill>
                <a:latin typeface="Verdana" pitchFamily="34" charset="0"/>
              </a:rPr>
              <a:t>není klimatizace !</a:t>
            </a:r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1" y="5229225"/>
            <a:ext cx="8507413" cy="9017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altLang="cs-CZ" sz="3600" b="1">
                <a:solidFill>
                  <a:srgbClr val="000066"/>
                </a:solidFill>
              </a:rPr>
              <a:t>NA OPERAČNÍ SÁL VŮBEC NEPATŘÍ</a:t>
            </a:r>
          </a:p>
        </p:txBody>
      </p:sp>
      <p:pic>
        <p:nvPicPr>
          <p:cNvPr id="182276" name="Picture 4" descr="msoFF39C"/>
          <p:cNvPicPr>
            <a:picLocks noChangeAspect="1" noChangeArrowheads="1"/>
          </p:cNvPicPr>
          <p:nvPr/>
        </p:nvPicPr>
        <p:blipFill>
          <a:blip r:embed="rId2">
            <a:lum bright="-8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0" y="2492376"/>
            <a:ext cx="4738688" cy="247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2277" name="AutoShape 5"/>
          <p:cNvSpPr>
            <a:spLocks noChangeArrowheads="1"/>
          </p:cNvSpPr>
          <p:nvPr/>
        </p:nvSpPr>
        <p:spPr bwMode="auto">
          <a:xfrm>
            <a:off x="1992314" y="5949950"/>
            <a:ext cx="8351837" cy="503238"/>
          </a:xfrm>
          <a:prstGeom prst="lightningBol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8176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298" name="Picture 2" descr="HPIM1645"/>
          <p:cNvPicPr>
            <a:picLocks noGrp="1" noChangeAspect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47851" y="476251"/>
            <a:ext cx="4721225" cy="3541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3299" name="Picture 3" descr="HPIM1647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75326" y="2852738"/>
            <a:ext cx="4892675" cy="3668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42020" name="Text Box 4"/>
          <p:cNvSpPr txBox="1">
            <a:spLocks noChangeArrowheads="1"/>
          </p:cNvSpPr>
          <p:nvPr/>
        </p:nvSpPr>
        <p:spPr bwMode="auto">
          <a:xfrm>
            <a:off x="5880100" y="908050"/>
            <a:ext cx="40322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sz="32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odváděcí vyústky</a:t>
            </a:r>
          </a:p>
        </p:txBody>
      </p:sp>
    </p:spTree>
    <p:extLst>
      <p:ext uri="{BB962C8B-B14F-4D97-AF65-F5344CB8AC3E}">
        <p14:creationId xmlns:p14="http://schemas.microsoft.com/office/powerpoint/2010/main" val="140686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22" name="Picture 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lum bright="-8000" contras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43043" name="Text Box 3"/>
          <p:cNvSpPr txBox="1">
            <a:spLocks noChangeArrowheads="1"/>
          </p:cNvSpPr>
          <p:nvPr/>
        </p:nvSpPr>
        <p:spPr bwMode="auto">
          <a:xfrm>
            <a:off x="2208213" y="765175"/>
            <a:ext cx="80645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sz="36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Odváděcí vyústky</a:t>
            </a:r>
          </a:p>
        </p:txBody>
      </p:sp>
      <p:sp>
        <p:nvSpPr>
          <p:cNvPr id="343044" name="Text Box 4"/>
          <p:cNvSpPr txBox="1">
            <a:spLocks noChangeArrowheads="1"/>
          </p:cNvSpPr>
          <p:nvPr/>
        </p:nvSpPr>
        <p:spPr bwMode="auto">
          <a:xfrm>
            <a:off x="2208214" y="5867400"/>
            <a:ext cx="6048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sz="24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několik cm nad podlahou</a:t>
            </a:r>
            <a:endParaRPr lang="cs-CZ" sz="2800"/>
          </a:p>
        </p:txBody>
      </p:sp>
    </p:spTree>
    <p:extLst>
      <p:ext uri="{BB962C8B-B14F-4D97-AF65-F5344CB8AC3E}">
        <p14:creationId xmlns:p14="http://schemas.microsoft.com/office/powerpoint/2010/main" val="380696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609600"/>
            <a:ext cx="8534400" cy="838200"/>
          </a:xfrm>
        </p:spPr>
        <p:txBody>
          <a:bodyPr>
            <a:normAutofit fontScale="90000"/>
          </a:bodyPr>
          <a:lstStyle/>
          <a:p>
            <a:r>
              <a:rPr lang="cs-CZ" altLang="cs-CZ" sz="2800" b="1">
                <a:solidFill>
                  <a:srgbClr val="CC0000"/>
                </a:solidFill>
                <a:latin typeface="Verdana" pitchFamily="34" charset="0"/>
              </a:rPr>
              <a:t>Nespecifick</a:t>
            </a:r>
            <a:r>
              <a:rPr lang="cs-CZ" altLang="cs-CZ" sz="2800" b="1">
                <a:solidFill>
                  <a:srgbClr val="CC0000"/>
                </a:solidFill>
              </a:rPr>
              <a:t>é</a:t>
            </a:r>
            <a:r>
              <a:rPr lang="cs-CZ" altLang="cs-CZ" sz="2800" b="1">
                <a:solidFill>
                  <a:srgbClr val="CC0000"/>
                </a:solidFill>
                <a:latin typeface="Verdana" pitchFamily="34" charset="0"/>
              </a:rPr>
              <a:t> pot</a:t>
            </a:r>
            <a:r>
              <a:rPr lang="cs-CZ" altLang="cs-CZ" sz="2800" b="1">
                <a:solidFill>
                  <a:srgbClr val="CC0000"/>
                </a:solidFill>
              </a:rPr>
              <a:t>í</a:t>
            </a:r>
            <a:r>
              <a:rPr lang="cs-CZ" altLang="cs-CZ" sz="2800" b="1">
                <a:solidFill>
                  <a:srgbClr val="CC0000"/>
                </a:solidFill>
                <a:latin typeface="Verdana" pitchFamily="34" charset="0"/>
              </a:rPr>
              <a:t>že, nespecifick</a:t>
            </a:r>
            <a:r>
              <a:rPr lang="cs-CZ" altLang="cs-CZ" sz="2800" b="1">
                <a:solidFill>
                  <a:srgbClr val="CC0000"/>
                </a:solidFill>
              </a:rPr>
              <a:t>é</a:t>
            </a:r>
            <a:r>
              <a:rPr lang="cs-CZ" altLang="cs-CZ" sz="2800" b="1">
                <a:solidFill>
                  <a:srgbClr val="CC0000"/>
                </a:solidFill>
                <a:latin typeface="Verdana" pitchFamily="34" charset="0"/>
              </a:rPr>
              <a:t> faktory</a:t>
            </a:r>
            <a:r>
              <a:rPr lang="cs-CZ" altLang="cs-CZ" sz="2800" b="1">
                <a:latin typeface="Verdana" pitchFamily="34" charset="0"/>
              </a:rPr>
              <a:t/>
            </a:r>
            <a:br>
              <a:rPr lang="cs-CZ" altLang="cs-CZ" sz="2800" b="1">
                <a:latin typeface="Verdana" pitchFamily="34" charset="0"/>
              </a:rPr>
            </a:br>
            <a:endParaRPr lang="cs-CZ" altLang="cs-CZ" sz="2800" b="1">
              <a:latin typeface="Verdana" pitchFamily="34" charset="0"/>
            </a:endParaRPr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524000"/>
            <a:ext cx="7772400" cy="4114800"/>
          </a:xfrm>
        </p:spPr>
        <p:txBody>
          <a:bodyPr/>
          <a:lstStyle/>
          <a:p>
            <a:pPr marL="442913" indent="-442913">
              <a:lnSpc>
                <a:spcPct val="200000"/>
              </a:lnSpc>
              <a:buClr>
                <a:schemeClr val="bg2"/>
              </a:buClr>
              <a:buSzPct val="105000"/>
              <a:buNone/>
            </a:pPr>
            <a:r>
              <a:rPr lang="cs-CZ" altLang="cs-CZ" sz="2400" b="1">
                <a:solidFill>
                  <a:schemeClr val="folHlink"/>
                </a:solidFill>
                <a:latin typeface="Verdana" pitchFamily="34" charset="0"/>
              </a:rPr>
              <a:t>1. stupeň z</a:t>
            </a:r>
            <a:r>
              <a:rPr lang="cs-CZ" altLang="cs-CZ" sz="2400" b="1">
                <a:solidFill>
                  <a:schemeClr val="folHlink"/>
                </a:solidFill>
              </a:rPr>
              <a:t>á</a:t>
            </a:r>
            <a:r>
              <a:rPr lang="cs-CZ" altLang="cs-CZ" sz="2400" b="1">
                <a:solidFill>
                  <a:schemeClr val="folHlink"/>
                </a:solidFill>
                <a:latin typeface="Verdana" pitchFamily="34" charset="0"/>
              </a:rPr>
              <a:t>těže </a:t>
            </a:r>
            <a:r>
              <a:rPr lang="cs-CZ" altLang="cs-CZ" sz="2400" b="1">
                <a:solidFill>
                  <a:schemeClr val="folHlink"/>
                </a:solidFill>
              </a:rPr>
              <a:t>–</a:t>
            </a:r>
            <a:r>
              <a:rPr lang="cs-CZ" altLang="cs-CZ" sz="2400" b="1">
                <a:solidFill>
                  <a:schemeClr val="folHlink"/>
                </a:solidFill>
                <a:latin typeface="Verdana" pitchFamily="34" charset="0"/>
              </a:rPr>
              <a:t> minim</a:t>
            </a:r>
            <a:r>
              <a:rPr lang="cs-CZ" altLang="cs-CZ" sz="2400" b="1">
                <a:solidFill>
                  <a:schemeClr val="folHlink"/>
                </a:solidFill>
              </a:rPr>
              <a:t>á</a:t>
            </a:r>
            <a:r>
              <a:rPr lang="cs-CZ" altLang="cs-CZ" sz="2400" b="1">
                <a:solidFill>
                  <a:schemeClr val="folHlink"/>
                </a:solidFill>
                <a:latin typeface="Verdana" pitchFamily="34" charset="0"/>
              </a:rPr>
              <a:t>ln</a:t>
            </a:r>
            <a:r>
              <a:rPr lang="cs-CZ" altLang="cs-CZ" sz="2400" b="1">
                <a:solidFill>
                  <a:schemeClr val="folHlink"/>
                </a:solidFill>
              </a:rPr>
              <a:t>í</a:t>
            </a:r>
            <a:r>
              <a:rPr lang="cs-CZ" altLang="cs-CZ" sz="2400" b="1">
                <a:solidFill>
                  <a:schemeClr val="folHlink"/>
                </a:solidFill>
                <a:latin typeface="Verdana" pitchFamily="34" charset="0"/>
              </a:rPr>
              <a:t> zdravotn</a:t>
            </a:r>
            <a:r>
              <a:rPr lang="cs-CZ" altLang="cs-CZ" sz="2400" b="1">
                <a:solidFill>
                  <a:schemeClr val="folHlink"/>
                </a:solidFill>
              </a:rPr>
              <a:t>í</a:t>
            </a:r>
            <a:r>
              <a:rPr lang="cs-CZ" altLang="cs-CZ" sz="2400" b="1">
                <a:solidFill>
                  <a:schemeClr val="folHlink"/>
                </a:solidFill>
                <a:latin typeface="Verdana" pitchFamily="34" charset="0"/>
              </a:rPr>
              <a:t> riziko, </a:t>
            </a:r>
            <a:r>
              <a:rPr lang="cs-CZ" altLang="cs-CZ" sz="2400">
                <a:latin typeface="Verdana" pitchFamily="34" charset="0"/>
              </a:rPr>
              <a:t>ale</a:t>
            </a:r>
          </a:p>
          <a:p>
            <a:pPr marL="442913" indent="-442913">
              <a:lnSpc>
                <a:spcPct val="200000"/>
              </a:lnSpc>
              <a:buNone/>
            </a:pPr>
            <a:r>
              <a:rPr lang="cs-CZ" altLang="cs-CZ" b="1" smtClean="0">
                <a:latin typeface="Verdana" pitchFamily="34" charset="0"/>
              </a:rPr>
              <a:t>          silný pocit diskomfortu</a:t>
            </a:r>
          </a:p>
          <a:p>
            <a:pPr marL="442913" indent="-442913">
              <a:buNone/>
            </a:pPr>
            <a:endParaRPr lang="cs-CZ" altLang="cs-CZ" b="1" smtClean="0">
              <a:solidFill>
                <a:schemeClr val="folHlink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31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774825" y="609600"/>
            <a:ext cx="8642350" cy="5410200"/>
          </a:xfrm>
        </p:spPr>
        <p:txBody>
          <a:bodyPr/>
          <a:lstStyle/>
          <a:p>
            <a:pPr algn="l" eaLnBrk="1" hangingPunct="1">
              <a:lnSpc>
                <a:spcPct val="120000"/>
              </a:lnSpc>
            </a:pPr>
            <a:r>
              <a:rPr lang="cs-CZ" altLang="cs-CZ" sz="3600" b="1">
                <a:solidFill>
                  <a:schemeClr val="accent1"/>
                </a:solidFill>
                <a:latin typeface="Verdana" pitchFamily="34" charset="0"/>
              </a:rPr>
              <a:t>Stížnosti na tepelný diskomfort </a:t>
            </a:r>
            <a:br>
              <a:rPr lang="cs-CZ" altLang="cs-CZ" sz="3600" b="1">
                <a:solidFill>
                  <a:schemeClr val="accent1"/>
                </a:solidFill>
                <a:latin typeface="Verdana" pitchFamily="34" charset="0"/>
              </a:rPr>
            </a:br>
            <a:r>
              <a:rPr lang="cs-CZ" altLang="cs-CZ" sz="3600" b="1">
                <a:solidFill>
                  <a:schemeClr val="accent1"/>
                </a:solidFill>
                <a:latin typeface="Verdana" pitchFamily="34" charset="0"/>
              </a:rPr>
              <a:t>a špatnou fci VZT:</a:t>
            </a:r>
            <a:br>
              <a:rPr lang="cs-CZ" altLang="cs-CZ" sz="3600" b="1">
                <a:solidFill>
                  <a:schemeClr val="accent1"/>
                </a:solidFill>
                <a:latin typeface="Verdana" pitchFamily="34" charset="0"/>
              </a:rPr>
            </a:br>
            <a:r>
              <a:rPr lang="cs-CZ" altLang="cs-CZ" sz="3600" b="1">
                <a:solidFill>
                  <a:srgbClr val="FFFF00"/>
                </a:solidFill>
                <a:latin typeface="Verdana" pitchFamily="34" charset="0"/>
              </a:rPr>
              <a:t/>
            </a:r>
            <a:br>
              <a:rPr lang="cs-CZ" altLang="cs-CZ" sz="3600" b="1">
                <a:solidFill>
                  <a:srgbClr val="FFFF00"/>
                </a:solidFill>
                <a:latin typeface="Verdana" pitchFamily="34" charset="0"/>
              </a:rPr>
            </a:br>
            <a:r>
              <a:rPr lang="cs-CZ" altLang="cs-CZ" sz="3600"/>
              <a:t>- </a:t>
            </a:r>
            <a:r>
              <a:rPr lang="cs-CZ" altLang="cs-CZ" sz="2800" b="1">
                <a:latin typeface="Verdana" pitchFamily="34" charset="0"/>
              </a:rPr>
              <a:t>oprávněné ……….  řešení </a:t>
            </a:r>
            <a:r>
              <a:rPr lang="cs-CZ" altLang="cs-CZ" sz="2800" b="1">
                <a:solidFill>
                  <a:srgbClr val="FF0000"/>
                </a:solidFill>
                <a:latin typeface="Verdana" pitchFamily="34" charset="0"/>
              </a:rPr>
              <a:t>?</a:t>
            </a:r>
            <a:r>
              <a:rPr lang="cs-CZ" altLang="cs-CZ" sz="2800" b="1">
                <a:latin typeface="Verdana" pitchFamily="34" charset="0"/>
              </a:rPr>
              <a:t/>
            </a:r>
            <a:br>
              <a:rPr lang="cs-CZ" altLang="cs-CZ" sz="2800" b="1">
                <a:latin typeface="Verdana" pitchFamily="34" charset="0"/>
              </a:rPr>
            </a:br>
            <a:r>
              <a:rPr lang="cs-CZ" altLang="cs-CZ" sz="2800" b="1">
                <a:latin typeface="Verdana" pitchFamily="34" charset="0"/>
              </a:rPr>
              <a:t/>
            </a:r>
            <a:br>
              <a:rPr lang="cs-CZ" altLang="cs-CZ" sz="2800" b="1">
                <a:latin typeface="Verdana" pitchFamily="34" charset="0"/>
              </a:rPr>
            </a:br>
            <a:r>
              <a:rPr lang="cs-CZ" altLang="cs-CZ" sz="2800" b="1">
                <a:solidFill>
                  <a:srgbClr val="006600"/>
                </a:solidFill>
                <a:latin typeface="Verdana" pitchFamily="34" charset="0"/>
              </a:rPr>
              <a:t>- zástupný problém,</a:t>
            </a:r>
            <a:r>
              <a:rPr lang="cs-CZ" altLang="cs-CZ" sz="2800" b="1">
                <a:solidFill>
                  <a:srgbClr val="66FFFF"/>
                </a:solidFill>
                <a:latin typeface="Verdana" pitchFamily="34" charset="0"/>
              </a:rPr>
              <a:t> </a:t>
            </a:r>
            <a:r>
              <a:rPr lang="cs-CZ" altLang="cs-CZ" sz="2800" b="1">
                <a:solidFill>
                  <a:schemeClr val="hlink"/>
                </a:solidFill>
                <a:latin typeface="Verdana" pitchFamily="34" charset="0"/>
              </a:rPr>
              <a:t>podílí se i špatné</a:t>
            </a:r>
            <a:br>
              <a:rPr lang="cs-CZ" altLang="cs-CZ" sz="2800" b="1">
                <a:solidFill>
                  <a:schemeClr val="hlink"/>
                </a:solidFill>
                <a:latin typeface="Verdana" pitchFamily="34" charset="0"/>
              </a:rPr>
            </a:br>
            <a:r>
              <a:rPr lang="cs-CZ" altLang="cs-CZ" sz="2800" b="1">
                <a:solidFill>
                  <a:schemeClr val="hlink"/>
                </a:solidFill>
                <a:latin typeface="Verdana" pitchFamily="34" charset="0"/>
              </a:rPr>
              <a:t>   mezilidské vztahy, nespokojenost </a:t>
            </a:r>
            <a:br>
              <a:rPr lang="cs-CZ" altLang="cs-CZ" sz="2800" b="1">
                <a:solidFill>
                  <a:schemeClr val="hlink"/>
                </a:solidFill>
                <a:latin typeface="Verdana" pitchFamily="34" charset="0"/>
              </a:rPr>
            </a:br>
            <a:r>
              <a:rPr lang="cs-CZ" altLang="cs-CZ" sz="2800" b="1">
                <a:solidFill>
                  <a:schemeClr val="hlink"/>
                </a:solidFill>
                <a:latin typeface="Verdana" pitchFamily="34" charset="0"/>
              </a:rPr>
              <a:t>   s prací, finanční ohodnocení, obecné</a:t>
            </a:r>
            <a:br>
              <a:rPr lang="cs-CZ" altLang="cs-CZ" sz="2800" b="1">
                <a:solidFill>
                  <a:schemeClr val="hlink"/>
                </a:solidFill>
                <a:latin typeface="Verdana" pitchFamily="34" charset="0"/>
              </a:rPr>
            </a:br>
            <a:r>
              <a:rPr lang="cs-CZ" altLang="cs-CZ" sz="2800" b="1">
                <a:solidFill>
                  <a:schemeClr val="hlink"/>
                </a:solidFill>
                <a:latin typeface="Verdana" pitchFamily="34" charset="0"/>
              </a:rPr>
              <a:t>   problémy plně klimatizovaných budov</a:t>
            </a:r>
          </a:p>
        </p:txBody>
      </p:sp>
    </p:spTree>
    <p:extLst>
      <p:ext uri="{BB962C8B-B14F-4D97-AF65-F5344CB8AC3E}">
        <p14:creationId xmlns:p14="http://schemas.microsoft.com/office/powerpoint/2010/main" val="75727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altLang="cs-CZ" smtClean="0"/>
              <a:t/>
            </a:r>
            <a:br>
              <a:rPr lang="cs-CZ" altLang="cs-CZ" smtClean="0"/>
            </a:br>
            <a:r>
              <a:rPr lang="cs-CZ" altLang="cs-CZ" smtClean="0"/>
              <a:t/>
            </a:r>
            <a:br>
              <a:rPr lang="cs-CZ" altLang="cs-CZ" smtClean="0"/>
            </a:br>
            <a:r>
              <a:rPr lang="cs-CZ" altLang="cs-CZ" smtClean="0"/>
              <a:t/>
            </a:r>
            <a:br>
              <a:rPr lang="cs-CZ" altLang="cs-CZ" smtClean="0"/>
            </a:br>
            <a:r>
              <a:rPr lang="cs-CZ" altLang="cs-CZ" sz="2800" b="1"/>
              <a:t>Řízené větrání podle koncentrace CO</a:t>
            </a:r>
            <a:r>
              <a:rPr lang="cs-CZ" altLang="cs-CZ" sz="2800" b="1" baseline="-25000"/>
              <a:t>2</a:t>
            </a:r>
            <a:r>
              <a:rPr lang="cs-CZ" altLang="cs-CZ" smtClean="0"/>
              <a:t/>
            </a:r>
            <a:br>
              <a:rPr lang="cs-CZ" altLang="cs-CZ" smtClean="0"/>
            </a:br>
            <a:r>
              <a:rPr lang="cs-CZ" altLang="cs-CZ" smtClean="0"/>
              <a:t/>
            </a:r>
            <a:br>
              <a:rPr lang="cs-CZ" altLang="cs-CZ" smtClean="0"/>
            </a:br>
            <a:r>
              <a:rPr lang="cs-CZ" altLang="cs-CZ" smtClean="0"/>
              <a:t/>
            </a:r>
            <a:br>
              <a:rPr lang="cs-CZ" altLang="cs-CZ" smtClean="0"/>
            </a:br>
            <a:r>
              <a:rPr lang="cs-CZ" altLang="cs-CZ" smtClean="0"/>
              <a:t>ří</a:t>
            </a:r>
          </a:p>
        </p:txBody>
      </p:sp>
      <p:pic>
        <p:nvPicPr>
          <p:cNvPr id="17920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2205039"/>
            <a:ext cx="8642350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39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1714500"/>
          </a:xfrm>
        </p:spPr>
        <p:txBody>
          <a:bodyPr/>
          <a:lstStyle/>
          <a:p>
            <a:pPr eaLnBrk="1" hangingPunct="1"/>
            <a:r>
              <a:rPr lang="cs-CZ" altLang="cs-CZ" sz="3600" b="1"/>
              <a:t>SPECIÁLNÍ NÁROKY NA VĚTRÁNÍ</a:t>
            </a:r>
            <a:br>
              <a:rPr lang="cs-CZ" altLang="cs-CZ" sz="3600" b="1"/>
            </a:br>
            <a:r>
              <a:rPr lang="cs-CZ" altLang="cs-CZ" sz="3600" b="1"/>
              <a:t>(na kvalitu vnitřního prostředí)</a:t>
            </a:r>
          </a:p>
        </p:txBody>
      </p:sp>
      <p:sp>
        <p:nvSpPr>
          <p:cNvPr id="288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74826" y="2565401"/>
            <a:ext cx="8893175" cy="3565525"/>
          </a:xfrm>
        </p:spPr>
        <p:txBody>
          <a:bodyPr/>
          <a:lstStyle/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cs-CZ" sz="3600" b="1">
                <a:solidFill>
                  <a:schemeClr val="folHlink"/>
                </a:solidFill>
              </a:rPr>
              <a:t>  </a:t>
            </a:r>
            <a:r>
              <a:rPr lang="cs-CZ" b="1" u="sng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Čisté prostory ve zdravotnictví</a:t>
            </a:r>
          </a:p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endParaRPr lang="cs-CZ" b="1" u="sng" smtClean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cs-CZ" b="1" smtClean="0">
                <a:solidFill>
                  <a:srgbClr val="FF0000"/>
                </a:solidFill>
              </a:rPr>
              <a:t>!</a:t>
            </a:r>
            <a:r>
              <a:rPr lang="cs-CZ" b="1" smtClean="0">
                <a:solidFill>
                  <a:schemeClr val="folHlink"/>
                </a:solidFill>
              </a:rPr>
              <a:t> </a:t>
            </a:r>
            <a:r>
              <a:rPr lang="cs-CZ" b="1" smtClean="0"/>
              <a:t>Závazný právní předpis v ČR není</a:t>
            </a:r>
            <a:r>
              <a:rPr lang="cs-CZ" b="1" smtClean="0">
                <a:solidFill>
                  <a:schemeClr val="folHlink"/>
                </a:solidFill>
              </a:rPr>
              <a:t> </a:t>
            </a:r>
            <a:r>
              <a:rPr lang="cs-CZ" b="1" smtClean="0">
                <a:solidFill>
                  <a:srgbClr val="FF0000"/>
                </a:solidFill>
              </a:rPr>
              <a:t>!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cs-CZ" b="1" smtClean="0">
                <a:solidFill>
                  <a:srgbClr val="FFFF00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85571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774825" y="260350"/>
            <a:ext cx="8229600" cy="922338"/>
          </a:xfrm>
        </p:spPr>
        <p:txBody>
          <a:bodyPr/>
          <a:lstStyle/>
          <a:p>
            <a:pPr algn="l" eaLnBrk="1" hangingPunct="1">
              <a:defRPr/>
            </a:pPr>
            <a:r>
              <a:rPr lang="cs-CZ" sz="32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Z prostředí je třeba VĚTRÁNÍM odvést:</a:t>
            </a:r>
          </a:p>
        </p:txBody>
      </p:sp>
      <p:sp>
        <p:nvSpPr>
          <p:cNvPr id="312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19289" y="1196976"/>
            <a:ext cx="8353425" cy="4899025"/>
          </a:xfrm>
        </p:spPr>
        <p:txBody>
          <a:bodyPr/>
          <a:lstStyle/>
          <a:p>
            <a:pPr eaLnBrk="1" hangingPunct="1">
              <a:lnSpc>
                <a:spcPct val="120000"/>
              </a:lnSpc>
              <a:defRPr/>
            </a:pPr>
            <a:r>
              <a:rPr lang="cs-CZ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Pevné aerosoly </a:t>
            </a:r>
            <a:r>
              <a:rPr lang="cs-CZ" b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– </a:t>
            </a:r>
            <a:r>
              <a:rPr lang="cs-CZ" sz="24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odvést z prostředí a odstranit</a:t>
            </a:r>
            <a:r>
              <a:rPr lang="cs-CZ" b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cs-CZ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lang="cs-CZ" b="1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Plynná anestetika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cs-CZ" b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Dýmy</a:t>
            </a:r>
            <a:r>
              <a:rPr lang="cs-CZ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(práce s laserem – benzen, kyanovodík, formaldehyd, bioaerosoly, mrtvé a živé buněčné materiály, viry … zápachy, prokázány mutagenní vlastnosti)</a:t>
            </a:r>
          </a:p>
          <a:p>
            <a:pPr eaLnBrk="1" hangingPunct="1">
              <a:lnSpc>
                <a:spcPct val="120000"/>
              </a:lnSpc>
              <a:buFontTx/>
              <a:buNone/>
              <a:defRPr/>
            </a:pPr>
            <a:r>
              <a:rPr lang="cs-CZ" b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Zajistit odpovídající mikroklima</a:t>
            </a:r>
          </a:p>
        </p:txBody>
      </p:sp>
      <p:sp>
        <p:nvSpPr>
          <p:cNvPr id="312324" name="Text Box 4"/>
          <p:cNvSpPr txBox="1">
            <a:spLocks noChangeArrowheads="1"/>
          </p:cNvSpPr>
          <p:nvPr/>
        </p:nvSpPr>
        <p:spPr bwMode="auto">
          <a:xfrm>
            <a:off x="6311901" y="1700213"/>
            <a:ext cx="41767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sz="24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z přiváděného vzduchu</a:t>
            </a:r>
          </a:p>
        </p:txBody>
      </p:sp>
    </p:spTree>
    <p:extLst>
      <p:ext uri="{BB962C8B-B14F-4D97-AF65-F5344CB8AC3E}">
        <p14:creationId xmlns:p14="http://schemas.microsoft.com/office/powerpoint/2010/main" val="403262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sz="2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ČSN EN ISO 14644/1</a:t>
            </a:r>
            <a:br>
              <a:rPr lang="cs-CZ" sz="2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cs-CZ" sz="2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Čisté prostory a příslušné řízené prostředí Klasifikace čistoty vzduchu</a:t>
            </a:r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  <p:pic>
        <p:nvPicPr>
          <p:cNvPr id="171012" name="Picture 4" descr="mso4983C"/>
          <p:cNvPicPr>
            <a:picLocks noChangeAspect="1" noChangeArrowheads="1"/>
          </p:cNvPicPr>
          <p:nvPr/>
        </p:nvPicPr>
        <p:blipFill>
          <a:blip r:embed="rId2">
            <a:lum bright="-1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1" y="1905000"/>
            <a:ext cx="6913563" cy="464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884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2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Příklady požadované kvality vnitřního prostředí</a:t>
            </a:r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>
          <a:xfrm flipV="1">
            <a:off x="2209800" y="6553200"/>
            <a:ext cx="7772400" cy="76200"/>
          </a:xfrm>
          <a:solidFill>
            <a:schemeClr val="accent1"/>
          </a:solidFill>
        </p:spPr>
        <p:txBody>
          <a:bodyPr>
            <a:normAutofit fontScale="25000" lnSpcReduction="2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cs-CZ" altLang="cs-CZ"/>
          </a:p>
        </p:txBody>
      </p:sp>
      <p:pic>
        <p:nvPicPr>
          <p:cNvPr id="172036" name="Picture 4" descr="msotw9_temp0"/>
          <p:cNvPicPr>
            <a:picLocks noChangeAspect="1" noChangeArrowheads="1"/>
          </p:cNvPicPr>
          <p:nvPr/>
        </p:nvPicPr>
        <p:blipFill>
          <a:blip r:embed="rId2">
            <a:lum bright="-42000" contras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4" y="1052514"/>
            <a:ext cx="7559675" cy="585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08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124200" y="471488"/>
            <a:ext cx="7543800" cy="946150"/>
          </a:xfrm>
        </p:spPr>
        <p:txBody>
          <a:bodyPr/>
          <a:lstStyle/>
          <a:p>
            <a:pPr eaLnBrk="1" hangingPunct="1">
              <a:defRPr/>
            </a:pPr>
            <a:r>
              <a:rPr lang="cs-CZ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Nejvyšší ochrana pacienta</a:t>
            </a:r>
            <a:br>
              <a:rPr lang="cs-CZ" sz="2800" b="1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cs-CZ" sz="2800" b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laminární přívod vzduchu</a:t>
            </a: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cs-CZ" altLang="cs-CZ" smtClean="0"/>
          </a:p>
        </p:txBody>
      </p:sp>
      <p:pic>
        <p:nvPicPr>
          <p:cNvPr id="173060" name="Picture 4" descr="msoF5570"/>
          <p:cNvPicPr>
            <a:picLocks noChangeAspect="1" noChangeArrowheads="1"/>
          </p:cNvPicPr>
          <p:nvPr/>
        </p:nvPicPr>
        <p:blipFill>
          <a:blip r:embed="rId2" cstate="print">
            <a:lum bright="-8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964" y="1412876"/>
            <a:ext cx="5680075" cy="525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442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199</Words>
  <Application>Microsoft Office PowerPoint</Application>
  <PresentationFormat>Širokoúhlá obrazovka</PresentationFormat>
  <Paragraphs>54</Paragraphs>
  <Slides>17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Garamond</vt:lpstr>
      <vt:lpstr>Verdana</vt:lpstr>
      <vt:lpstr>Motiv Office</vt:lpstr>
      <vt:lpstr>Prezentace aplikace PowerPoint</vt:lpstr>
      <vt:lpstr>Nespecifické potíže, nespecifické faktory </vt:lpstr>
      <vt:lpstr>Stížnosti na tepelný diskomfort  a špatnou fci VZT:  - oprávněné ……….  řešení ?  - zástupný problém, podílí se i špatné    mezilidské vztahy, nespokojenost     s prací, finanční ohodnocení, obecné    problémy plně klimatizovaných budov</vt:lpstr>
      <vt:lpstr>   Řízené větrání podle koncentrace CO2   ří</vt:lpstr>
      <vt:lpstr>SPECIÁLNÍ NÁROKY NA VĚTRÁNÍ (na kvalitu vnitřního prostředí)</vt:lpstr>
      <vt:lpstr> Z prostředí je třeba VĚTRÁNÍM odvést:</vt:lpstr>
      <vt:lpstr>ČSN EN ISO 14644/1 Čisté prostory a příslušné řízené prostředí Klasifikace čistoty vzduchu</vt:lpstr>
      <vt:lpstr>Příklady požadované kvality vnitřního prostředí</vt:lpstr>
      <vt:lpstr>Nejvyšší ochrana pacienta laminární přívod vzduchu</vt:lpstr>
      <vt:lpstr>Klimatizace pro operační sál, tř.č. 100 – 10 000</vt:lpstr>
      <vt:lpstr>Expozice chemickým látkám Inhalační anestetika</vt:lpstr>
      <vt:lpstr>Operační sál sál kontinuální sledování inhalačních anestetik</vt:lpstr>
      <vt:lpstr>Prezentace aplikace PowerPoint</vt:lpstr>
      <vt:lpstr>Prezentace aplikace PowerPoint</vt:lpstr>
      <vt:lpstr>Pozor, SPLIT systém  není klimatizace !</vt:lpstr>
      <vt:lpstr>Prezentace aplikace PowerPoint</vt:lpstr>
      <vt:lpstr>Prezentace aplikace PowerPoint</vt:lpstr>
    </vt:vector>
  </TitlesOfParts>
  <Company>Vodní zdroje Ekomonitor spol. s r. o.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Přirozené větrání  * infiltrace        exfiltrace               * provětrání                        * šachtové                           větrání                                      * aerace </dc:title>
  <dc:creator>kamila.stoklasova</dc:creator>
  <cp:lastModifiedBy>kamila.stoklasova</cp:lastModifiedBy>
  <cp:revision>3</cp:revision>
  <dcterms:created xsi:type="dcterms:W3CDTF">2014-02-25T11:38:46Z</dcterms:created>
  <dcterms:modified xsi:type="dcterms:W3CDTF">2014-02-25T11:53:42Z</dcterms:modified>
</cp:coreProperties>
</file>