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863C-AB76-4AEE-A1F9-B825C6009E5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CD2E8-0EF7-462D-8B74-88BEC5CF2D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86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b="1" smtClean="0"/>
              <a:t>Sálavé – 100 % ovlivním</a:t>
            </a:r>
          </a:p>
          <a:p>
            <a:r>
              <a:rPr lang="cs-CZ" altLang="cs-CZ" b="1" smtClean="0"/>
              <a:t>Technologické – částečně</a:t>
            </a:r>
          </a:p>
          <a:p>
            <a:r>
              <a:rPr lang="cs-CZ" altLang="cs-CZ" b="1" smtClean="0"/>
              <a:t>Sluneční radiaci - neovlivním</a:t>
            </a:r>
          </a:p>
        </p:txBody>
      </p:sp>
    </p:spTree>
    <p:extLst>
      <p:ext uri="{BB962C8B-B14F-4D97-AF65-F5344CB8AC3E}">
        <p14:creationId xmlns:p14="http://schemas.microsoft.com/office/powerpoint/2010/main" val="3352141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6AFC14-2C0C-4DDB-A86D-819B4803131F}" type="slidenum">
              <a:rPr lang="cs-CZ" altLang="cs-CZ" smtClean="0"/>
              <a:pPr eaLnBrk="1" hangingPunct="1"/>
              <a:t>52</a:t>
            </a:fld>
            <a:endParaRPr lang="cs-CZ" altLang="cs-CZ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Stížnosti na MKL, VZT, klimatizaci – přijeďte, změřte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36370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z="2000" b="1" smtClean="0"/>
              <a:t>Nízkoteplotní – elektrické, vodní ( i vzduchové)</a:t>
            </a:r>
          </a:p>
          <a:p>
            <a:r>
              <a:rPr lang="cs-CZ" altLang="cs-CZ" sz="2000" b="1" smtClean="0"/>
              <a:t>Vysokoteplotní – infrazářiče elektrické i plynové</a:t>
            </a:r>
          </a:p>
        </p:txBody>
      </p:sp>
    </p:spTree>
    <p:extLst>
      <p:ext uri="{BB962C8B-B14F-4D97-AF65-F5344CB8AC3E}">
        <p14:creationId xmlns:p14="http://schemas.microsoft.com/office/powerpoint/2010/main" val="176935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b="1" smtClean="0"/>
              <a:t>Problémy pouze u vysokoteplotních systémů, max. u podlahového vytápění překročení teploty podlahy </a:t>
            </a:r>
          </a:p>
          <a:p>
            <a:r>
              <a:rPr lang="cs-CZ" altLang="cs-CZ" b="1" smtClean="0"/>
              <a:t>Ekonomika elektrika – plyn? Velké prostory plyn</a:t>
            </a:r>
          </a:p>
        </p:txBody>
      </p:sp>
    </p:spTree>
    <p:extLst>
      <p:ext uri="{BB962C8B-B14F-4D97-AF65-F5344CB8AC3E}">
        <p14:creationId xmlns:p14="http://schemas.microsoft.com/office/powerpoint/2010/main" val="210328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478AF7-1F25-4551-8E98-DACBF4B0D501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b="1" smtClean="0"/>
              <a:t>Katalytické spalování plynu</a:t>
            </a:r>
          </a:p>
        </p:txBody>
      </p:sp>
    </p:spTree>
    <p:extLst>
      <p:ext uri="{BB962C8B-B14F-4D97-AF65-F5344CB8AC3E}">
        <p14:creationId xmlns:p14="http://schemas.microsoft.com/office/powerpoint/2010/main" val="318081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AF8565-0332-4BB9-9CFF-268F21199765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b="1" smtClean="0"/>
              <a:t>Dříve vysoké NO</a:t>
            </a:r>
            <a:r>
              <a:rPr lang="cs-CZ" altLang="cs-CZ" b="1" baseline="-25000" smtClean="0"/>
              <a:t>x</a:t>
            </a:r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45748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b="1" smtClean="0"/>
              <a:t>Změříme a porovnáme s NV ?</a:t>
            </a:r>
          </a:p>
        </p:txBody>
      </p:sp>
    </p:spTree>
    <p:extLst>
      <p:ext uri="{BB962C8B-B14F-4D97-AF65-F5344CB8AC3E}">
        <p14:creationId xmlns:p14="http://schemas.microsoft.com/office/powerpoint/2010/main" val="52374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633B58-7F63-4C8A-B498-EEA95B7DD152}" type="slidenum">
              <a:rPr lang="cs-CZ" altLang="cs-CZ" smtClean="0"/>
              <a:pPr eaLnBrk="1" hangingPunct="1"/>
              <a:t>32</a:t>
            </a:fld>
            <a:endParaRPr lang="cs-CZ" altLang="cs-CZ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Plynové spotřebiče – spalovací vzduch</a:t>
            </a:r>
          </a:p>
        </p:txBody>
      </p:sp>
    </p:spTree>
    <p:extLst>
      <p:ext uri="{BB962C8B-B14F-4D97-AF65-F5344CB8AC3E}">
        <p14:creationId xmlns:p14="http://schemas.microsoft.com/office/powerpoint/2010/main" val="3319068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D73AC-7001-45AC-A216-C4BEF2581EEA}" type="slidenum">
              <a:rPr lang="cs-CZ" altLang="cs-CZ" smtClean="0"/>
              <a:pPr eaLnBrk="1" hangingPunct="1"/>
              <a:t>36</a:t>
            </a:fld>
            <a:endParaRPr lang="cs-CZ" altLang="cs-CZ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848"/>
            <a:ext cx="5029200" cy="4114203"/>
          </a:xfrm>
          <a:noFill/>
        </p:spPr>
        <p:txBody>
          <a:bodyPr/>
          <a:lstStyle/>
          <a:p>
            <a:pPr eaLnBrk="1" hangingPunct="1"/>
            <a:r>
              <a:rPr lang="cs-CZ" altLang="cs-CZ" smtClean="0"/>
              <a:t>lodžie</a:t>
            </a:r>
          </a:p>
        </p:txBody>
      </p:sp>
    </p:spTree>
    <p:extLst>
      <p:ext uri="{BB962C8B-B14F-4D97-AF65-F5344CB8AC3E}">
        <p14:creationId xmlns:p14="http://schemas.microsoft.com/office/powerpoint/2010/main" val="203945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125096-4CEE-45E7-9394-6942DEFEE50B}" type="slidenum">
              <a:rPr lang="cs-CZ" altLang="cs-CZ" smtClean="0"/>
              <a:pPr eaLnBrk="1" hangingPunct="1"/>
              <a:t>41</a:t>
            </a:fld>
            <a:endParaRPr lang="cs-CZ" altLang="cs-CZ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z="1400" b="1" smtClean="0"/>
          </a:p>
        </p:txBody>
      </p:sp>
    </p:spTree>
    <p:extLst>
      <p:ext uri="{BB962C8B-B14F-4D97-AF65-F5344CB8AC3E}">
        <p14:creationId xmlns:p14="http://schemas.microsoft.com/office/powerpoint/2010/main" val="265075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88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05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32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3E10-9C19-4EE8-B007-6915887154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92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13D9-A1FA-4DED-ABAD-14A3D037A7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6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38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2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64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9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3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9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7CB8-A09D-41D8-9E3B-644E431D7946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42FC-0474-4060-9567-7DC47B1992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03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infrazarice.cz/infrazarice-fraccar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infrazarice.cz/infrazarice-fraccar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2"/>
          <p:cNvSpPr>
            <a:spLocks noGrp="1" noChangeArrowheads="1"/>
          </p:cNvSpPr>
          <p:nvPr>
            <p:ph type="title"/>
          </p:nvPr>
        </p:nvSpPr>
        <p:spPr>
          <a:xfrm>
            <a:off x="1774825" y="274638"/>
            <a:ext cx="8713788" cy="121014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2800" b="1" dirty="0"/>
              <a:t>    </a:t>
            </a:r>
            <a:br>
              <a:rPr lang="cs-CZ" altLang="cs-CZ" sz="2800" b="1" dirty="0"/>
            </a:br>
            <a:r>
              <a:rPr lang="cs-CZ" altLang="cs-CZ" sz="2800" b="1" dirty="0">
                <a:solidFill>
                  <a:srgbClr val="FF0000"/>
                </a:solidFill>
              </a:rPr>
              <a:t>Vyhláška č. 343/2009 Sb.</a:t>
            </a:r>
            <a:r>
              <a:rPr lang="cs-CZ" altLang="cs-CZ" sz="2800" b="1" dirty="0">
                <a:solidFill>
                  <a:srgbClr val="FF0000"/>
                </a:solidFill>
                <a:sym typeface="Symbol" pitchFamily="18" charset="2"/>
              </a:rPr>
              <a:t>  - školy </a:t>
            </a:r>
            <a:br>
              <a:rPr lang="cs-CZ" altLang="cs-CZ" sz="2800" b="1" dirty="0">
                <a:solidFill>
                  <a:srgbClr val="FF0000"/>
                </a:solidFill>
                <a:sym typeface="Symbol" pitchFamily="18" charset="2"/>
              </a:rPr>
            </a:br>
            <a:r>
              <a:rPr lang="cs-CZ" altLang="cs-CZ" sz="2800" b="1" dirty="0"/>
              <a:t>Celoročně přípustné teploty při </a:t>
            </a:r>
            <a:r>
              <a:rPr lang="cs-CZ" altLang="cs-CZ" sz="2800" b="1" dirty="0" err="1"/>
              <a:t>v</a:t>
            </a:r>
            <a:r>
              <a:rPr lang="cs-CZ" altLang="cs-CZ" sz="2800" b="1" baseline="-25000" dirty="0" err="1"/>
              <a:t>a</a:t>
            </a:r>
            <a:r>
              <a:rPr lang="cs-CZ" altLang="cs-CZ" sz="2800" b="1" dirty="0"/>
              <a:t> = 0,1 až 0,2 m/s; </a:t>
            </a:r>
            <a:br>
              <a:rPr lang="cs-CZ" altLang="cs-CZ" sz="2800" b="1" dirty="0"/>
            </a:br>
            <a:r>
              <a:rPr lang="cs-CZ" altLang="cs-CZ" sz="2800" b="1" dirty="0"/>
              <a:t>                                                          </a:t>
            </a:r>
            <a:r>
              <a:rPr lang="cs-CZ" altLang="cs-CZ" sz="2800" b="1" dirty="0" err="1"/>
              <a:t>rh</a:t>
            </a:r>
            <a:r>
              <a:rPr lang="cs-CZ" altLang="cs-CZ" sz="2800" b="1" dirty="0"/>
              <a:t> = 30 až 65 %; </a:t>
            </a:r>
            <a:r>
              <a:rPr lang="cs-CZ" altLang="cs-CZ" sz="2800" b="1" dirty="0">
                <a:sym typeface="Symbol" pitchFamily="18" charset="2"/>
              </a:rPr>
              <a:t>t  3 °C</a:t>
            </a:r>
            <a:r>
              <a:rPr lang="cs-CZ" altLang="cs-CZ" sz="2800" b="1" dirty="0">
                <a:solidFill>
                  <a:srgbClr val="FF0000"/>
                </a:solidFill>
              </a:rPr>
              <a:t/>
            </a:r>
            <a:br>
              <a:rPr lang="cs-CZ" altLang="cs-CZ" sz="2800" b="1" dirty="0">
                <a:solidFill>
                  <a:srgbClr val="FF0000"/>
                </a:solidFill>
              </a:rPr>
            </a:br>
            <a:r>
              <a:rPr lang="cs-CZ" altLang="cs-CZ" sz="2800" b="1" dirty="0">
                <a:sym typeface="Symbol" pitchFamily="18" charset="2"/>
              </a:rPr>
              <a:t> </a:t>
            </a:r>
            <a:endParaRPr lang="cs-CZ" altLang="cs-CZ" sz="2200" b="1" dirty="0">
              <a:sym typeface="Symbol" pitchFamily="18" charset="2"/>
            </a:endParaRPr>
          </a:p>
        </p:txBody>
      </p:sp>
      <p:graphicFrame>
        <p:nvGraphicFramePr>
          <p:cNvPr id="71750" name="Group 70"/>
          <p:cNvGraphicFramePr>
            <a:graphicFrameLocks noGrp="1"/>
          </p:cNvGraphicFramePr>
          <p:nvPr>
            <p:ph idx="1"/>
            <p:extLst/>
          </p:nvPr>
        </p:nvGraphicFramePr>
        <p:xfrm>
          <a:off x="2927648" y="1628798"/>
          <a:ext cx="6995815" cy="4497367"/>
        </p:xfrm>
        <a:graphic>
          <a:graphicData uri="http://schemas.openxmlformats.org/drawingml/2006/table">
            <a:tbl>
              <a:tblPr/>
              <a:tblGrid>
                <a:gridCol w="2708057"/>
                <a:gridCol w="1244243"/>
                <a:gridCol w="1976150"/>
                <a:gridCol w="1067365"/>
              </a:tblGrid>
              <a:tr h="56143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 prostoru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Výsledná teplota (°C)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29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cs-CZ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Učebny, pracovny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Tělocvičny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</a:t>
                      </a:r>
                      <a:endParaRPr kumimoji="0" 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Šatny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</a:t>
                      </a:r>
                      <a:endParaRPr kumimoji="0" 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Sprchy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Záchody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Chodby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rgbClr val="000066"/>
                </a:solidFill>
                <a:latin typeface="Verdana" pitchFamily="34" charset="0"/>
              </a:rPr>
              <a:t>Technologick</a:t>
            </a:r>
            <a:r>
              <a:rPr lang="cs-CZ" altLang="cs-CZ" sz="2800" b="1">
                <a:solidFill>
                  <a:srgbClr val="000066"/>
                </a:solidFill>
              </a:rPr>
              <a:t>é</a:t>
            </a:r>
            <a:r>
              <a:rPr lang="cs-CZ" altLang="cs-CZ" sz="2800" b="1">
                <a:solidFill>
                  <a:srgbClr val="000066"/>
                </a:solidFill>
                <a:latin typeface="Verdana" pitchFamily="34" charset="0"/>
              </a:rPr>
              <a:t> zdroje s</a:t>
            </a:r>
            <a:r>
              <a:rPr lang="cs-CZ" altLang="cs-CZ" sz="2800" b="1">
                <a:solidFill>
                  <a:srgbClr val="000066"/>
                </a:solidFill>
              </a:rPr>
              <a:t>á</a:t>
            </a:r>
            <a:r>
              <a:rPr lang="cs-CZ" altLang="cs-CZ" sz="2800" b="1">
                <a:solidFill>
                  <a:srgbClr val="000066"/>
                </a:solidFill>
                <a:latin typeface="Verdana" pitchFamily="34" charset="0"/>
              </a:rPr>
              <a:t>lav</a:t>
            </a:r>
            <a:r>
              <a:rPr lang="cs-CZ" altLang="cs-CZ" sz="2800" b="1">
                <a:solidFill>
                  <a:srgbClr val="000066"/>
                </a:solidFill>
              </a:rPr>
              <a:t>é</a:t>
            </a:r>
            <a:r>
              <a:rPr lang="cs-CZ" altLang="cs-CZ" sz="2800" b="1">
                <a:solidFill>
                  <a:srgbClr val="000066"/>
                </a:solidFill>
                <a:latin typeface="Verdana" pitchFamily="34" charset="0"/>
              </a:rPr>
              <a:t>ho tepla</a:t>
            </a:r>
          </a:p>
        </p:txBody>
      </p:sp>
      <p:pic>
        <p:nvPicPr>
          <p:cNvPr id="83971" name="Picture 3" descr="licí páne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26" y="3789363"/>
            <a:ext cx="2168525" cy="2887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2" name="Picture 4" descr="sklářská pe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8" y="1557339"/>
            <a:ext cx="3714750" cy="299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3" name="Picture 5" descr="škola kulá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2057400"/>
            <a:ext cx="2919413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792162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Sálavé teplo jako důsledek technologie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1"/>
            <a:ext cx="8229600" cy="5059363"/>
          </a:xfrm>
        </p:spPr>
        <p:txBody>
          <a:bodyPr/>
          <a:lstStyle/>
          <a:p>
            <a:pPr>
              <a:buFontTx/>
              <a:buNone/>
            </a:pPr>
            <a:endParaRPr lang="cs-CZ" altLang="cs-CZ" smtClean="0"/>
          </a:p>
        </p:txBody>
      </p:sp>
      <p:graphicFrame>
        <p:nvGraphicFramePr>
          <p:cNvPr id="203780" name="Group 4"/>
          <p:cNvGraphicFramePr>
            <a:graphicFrameLocks noGrp="1"/>
          </p:cNvGraphicFramePr>
          <p:nvPr/>
        </p:nvGraphicFramePr>
        <p:xfrm>
          <a:off x="1828800" y="1397001"/>
          <a:ext cx="8382000" cy="4881765"/>
        </p:xfrm>
        <a:graphic>
          <a:graphicData uri="http://schemas.openxmlformats.org/drawingml/2006/table">
            <a:tbl>
              <a:tblPr/>
              <a:tblGrid>
                <a:gridCol w="6248400"/>
                <a:gridCol w="2133600"/>
              </a:tblGrid>
              <a:tr h="584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Pracoviště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(W.m</a:t>
                      </a:r>
                      <a:r>
                        <a:rPr kumimoji="0" lang="cs-CZ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74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Ocelárna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Otevřená dvířka 2 m před pecí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Otevřená dvířka 5,5 m před pecí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Zavřená dvířka 2 m před pecí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Odpich pece v 5 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Odpich pece v 7.5 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Válcovna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Sázení (vyjímání) z pece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válcovací pořadí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900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490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1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800000"/>
                </a:solidFill>
              </a:rPr>
              <a:t>Ochrana proti sálavému teplu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990600" indent="-533400">
              <a:lnSpc>
                <a:spcPct val="120000"/>
              </a:lnSpc>
              <a:buClr>
                <a:srgbClr val="FF0000"/>
              </a:buClr>
            </a:pPr>
            <a:r>
              <a:rPr lang="cs-CZ" altLang="cs-CZ" b="1" dirty="0"/>
              <a:t>Snížení u zdroje</a:t>
            </a:r>
          </a:p>
          <a:p>
            <a:pPr marL="990600" indent="-533400">
              <a:lnSpc>
                <a:spcPct val="120000"/>
              </a:lnSpc>
              <a:buClr>
                <a:srgbClr val="FF0000"/>
              </a:buClr>
            </a:pPr>
            <a:r>
              <a:rPr lang="cs-CZ" altLang="cs-CZ" b="1" dirty="0"/>
              <a:t>Odstínění, odclonění (i vzduchová clona)</a:t>
            </a:r>
          </a:p>
          <a:p>
            <a:pPr marL="990600" indent="-533400">
              <a:lnSpc>
                <a:spcPct val="120000"/>
              </a:lnSpc>
              <a:buClr>
                <a:srgbClr val="FF0000"/>
              </a:buClr>
            </a:pPr>
            <a:r>
              <a:rPr lang="cs-CZ" altLang="cs-CZ" b="1" dirty="0">
                <a:solidFill>
                  <a:srgbClr val="800000"/>
                </a:solidFill>
              </a:rPr>
              <a:t>Místní odsávání</a:t>
            </a:r>
          </a:p>
          <a:p>
            <a:pPr marL="990600" indent="-533400">
              <a:lnSpc>
                <a:spcPct val="120000"/>
              </a:lnSpc>
              <a:buClr>
                <a:srgbClr val="FF0000"/>
              </a:buClr>
            </a:pPr>
            <a:r>
              <a:rPr lang="cs-CZ" altLang="cs-CZ" b="1" dirty="0">
                <a:solidFill>
                  <a:srgbClr val="800000"/>
                </a:solidFill>
              </a:rPr>
              <a:t>Vzduchová sprcha</a:t>
            </a:r>
          </a:p>
          <a:p>
            <a:pPr marL="990600" indent="-533400">
              <a:lnSpc>
                <a:spcPct val="120000"/>
              </a:lnSpc>
              <a:buClr>
                <a:srgbClr val="FF0000"/>
              </a:buClr>
            </a:pPr>
            <a:r>
              <a:rPr lang="cs-CZ" altLang="cs-CZ" b="1" dirty="0">
                <a:solidFill>
                  <a:srgbClr val="800000"/>
                </a:solidFill>
              </a:rPr>
              <a:t>Vzduchová oáza</a:t>
            </a:r>
          </a:p>
          <a:p>
            <a:pPr marL="990600" indent="-533400">
              <a:lnSpc>
                <a:spcPct val="120000"/>
              </a:lnSpc>
              <a:buClr>
                <a:srgbClr val="FF0000"/>
              </a:buClr>
            </a:pPr>
            <a:r>
              <a:rPr lang="cs-CZ" altLang="cs-CZ" b="1" dirty="0"/>
              <a:t>OOPP</a:t>
            </a:r>
          </a:p>
          <a:p>
            <a:pPr marL="990600" indent="-533400">
              <a:lnSpc>
                <a:spcPct val="120000"/>
              </a:lnSpc>
              <a:buClr>
                <a:srgbClr val="FF0000"/>
              </a:buClr>
            </a:pPr>
            <a:r>
              <a:rPr lang="cs-CZ" altLang="cs-CZ" b="1" dirty="0"/>
              <a:t>Režimová opatření</a:t>
            </a:r>
          </a:p>
          <a:p>
            <a:pPr marL="990600" indent="-533400"/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3389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r>
              <a:rPr lang="cs-CZ" altLang="cs-CZ" sz="3600" b="1">
                <a:solidFill>
                  <a:srgbClr val="800000"/>
                </a:solidFill>
                <a:latin typeface="Verdana" pitchFamily="34" charset="0"/>
              </a:rPr>
              <a:t>Vzduchov</a:t>
            </a:r>
            <a:r>
              <a:rPr lang="cs-CZ" altLang="cs-CZ" sz="3600" b="1">
                <a:solidFill>
                  <a:srgbClr val="800000"/>
                </a:solidFill>
              </a:rPr>
              <a:t>á</a:t>
            </a:r>
            <a:r>
              <a:rPr lang="cs-CZ" altLang="cs-CZ" sz="3600" b="1">
                <a:solidFill>
                  <a:srgbClr val="800000"/>
                </a:solidFill>
                <a:latin typeface="Verdana" pitchFamily="34" charset="0"/>
              </a:rPr>
              <a:t> sprcha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52750" indent="0">
              <a:lnSpc>
                <a:spcPct val="110000"/>
              </a:lnSpc>
              <a:buNone/>
            </a:pPr>
            <a:r>
              <a:rPr lang="cs-CZ" altLang="cs-CZ" b="1"/>
              <a:t>Rychlosti proudění vzduchu</a:t>
            </a:r>
          </a:p>
          <a:p>
            <a:pPr marL="2952750" indent="0">
              <a:lnSpc>
                <a:spcPct val="110000"/>
              </a:lnSpc>
              <a:buNone/>
            </a:pPr>
            <a:r>
              <a:rPr lang="cs-CZ" altLang="cs-CZ" b="1">
                <a:solidFill>
                  <a:srgbClr val="800000"/>
                </a:solidFill>
              </a:rPr>
              <a:t>1 – 6 m.s</a:t>
            </a:r>
            <a:r>
              <a:rPr lang="cs-CZ" altLang="cs-CZ" b="1" baseline="30000">
                <a:solidFill>
                  <a:srgbClr val="800000"/>
                </a:solidFill>
              </a:rPr>
              <a:t>-1</a:t>
            </a:r>
            <a:r>
              <a:rPr lang="cs-CZ" altLang="cs-CZ" b="1"/>
              <a:t> </a:t>
            </a:r>
            <a:r>
              <a:rPr lang="cs-CZ" altLang="cs-CZ"/>
              <a:t>(cca 22 km.h</a:t>
            </a:r>
            <a:r>
              <a:rPr lang="cs-CZ" altLang="cs-CZ" baseline="30000"/>
              <a:t>-1</a:t>
            </a:r>
            <a:r>
              <a:rPr lang="cs-CZ" altLang="cs-CZ"/>
              <a:t>)</a:t>
            </a:r>
            <a:r>
              <a:rPr lang="cs-CZ" altLang="cs-CZ" b="1"/>
              <a:t>,</a:t>
            </a:r>
          </a:p>
          <a:p>
            <a:pPr marL="2952750" indent="0">
              <a:lnSpc>
                <a:spcPct val="110000"/>
              </a:lnSpc>
              <a:buNone/>
            </a:pPr>
            <a:r>
              <a:rPr lang="cs-CZ" altLang="cs-CZ" b="1"/>
              <a:t>nastává jednostranné osálání, jednostranné ochlazování.</a:t>
            </a:r>
          </a:p>
          <a:p>
            <a:pPr marL="2952750" indent="0">
              <a:lnSpc>
                <a:spcPct val="110000"/>
              </a:lnSpc>
              <a:buNone/>
            </a:pPr>
            <a:r>
              <a:rPr lang="cs-CZ" altLang="cs-CZ" b="1"/>
              <a:t>Nelze eliminovat všechno teplo.</a:t>
            </a:r>
          </a:p>
          <a:p>
            <a:pPr marL="2952750" indent="0">
              <a:lnSpc>
                <a:spcPct val="110000"/>
              </a:lnSpc>
              <a:buNone/>
            </a:pPr>
            <a:endParaRPr lang="cs-CZ" altLang="cs-CZ" b="1"/>
          </a:p>
        </p:txBody>
      </p:sp>
      <p:pic>
        <p:nvPicPr>
          <p:cNvPr id="87044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18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2971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2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89" y="303213"/>
            <a:ext cx="7769225" cy="912812"/>
          </a:xfrm>
        </p:spPr>
        <p:txBody>
          <a:bodyPr>
            <a:normAutofit/>
          </a:bodyPr>
          <a:lstStyle/>
          <a:p>
            <a:r>
              <a:rPr lang="cs-CZ" altLang="cs-CZ" sz="2800" b="1">
                <a:solidFill>
                  <a:srgbClr val="800000"/>
                </a:solidFill>
              </a:rPr>
              <a:t>Přirozené větrání s místním odsáváním </a:t>
            </a:r>
            <a:br>
              <a:rPr lang="cs-CZ" altLang="cs-CZ" sz="2800" b="1">
                <a:solidFill>
                  <a:srgbClr val="800000"/>
                </a:solidFill>
              </a:rPr>
            </a:br>
            <a:r>
              <a:rPr lang="cs-CZ" altLang="cs-CZ" sz="2800" b="1">
                <a:solidFill>
                  <a:srgbClr val="800000"/>
                </a:solidFill>
              </a:rPr>
              <a:t>a mobilní vzduchovou sprchou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88068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2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800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7010400" y="47244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6172200" y="525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 rot="-1671491">
            <a:off x="6705600" y="5029200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0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6551"/>
            <a:ext cx="8229600" cy="1071563"/>
          </a:xfrm>
        </p:spPr>
        <p:txBody>
          <a:bodyPr/>
          <a:lstStyle/>
          <a:p>
            <a:r>
              <a:rPr lang="cs-CZ" altLang="cs-CZ" sz="2800" b="1">
                <a:solidFill>
                  <a:srgbClr val="000066"/>
                </a:solidFill>
              </a:rPr>
              <a:t>Správné umístění vzduchové sprchy – proud přiváděného vzduchu respektuje tepelný tok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altLang="cs-CZ" smtClean="0"/>
          </a:p>
        </p:txBody>
      </p:sp>
      <p:pic>
        <p:nvPicPr>
          <p:cNvPr id="89092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58293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5334000" y="4724400"/>
            <a:ext cx="4572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06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800000"/>
                </a:solidFill>
              </a:rPr>
              <a:t>Vzduchová oáza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686800" cy="52578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cs-CZ" altLang="cs-CZ" b="1" dirty="0"/>
              <a:t>Největší problém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800000"/>
                </a:solidFill>
              </a:rPr>
              <a:t>kabiny jeřábníků nad zdroji tepla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cs-CZ" altLang="cs-CZ" b="1" dirty="0"/>
              <a:t>Teplota vzduchu uvnitř 40 – 50 °C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cs-CZ" altLang="cs-CZ" b="1" dirty="0"/>
              <a:t>Opatření proti sálavému teplu: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800000"/>
                </a:solidFill>
              </a:rPr>
              <a:t>až chlazený vzduch s vysokou rychlostí proudění – výměna vzduchu 30 - 50 h</a:t>
            </a:r>
            <a:r>
              <a:rPr lang="cs-CZ" altLang="cs-CZ" b="1" baseline="30000" dirty="0">
                <a:solidFill>
                  <a:srgbClr val="800000"/>
                </a:solidFill>
              </a:rPr>
              <a:t>-1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cs-CZ" altLang="cs-CZ" b="1" baseline="30000" dirty="0">
              <a:solidFill>
                <a:srgbClr val="800000"/>
              </a:solidFill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cs-CZ" altLang="cs-CZ" b="1" baseline="30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altLang="cs-CZ" sz="4000" b="1" baseline="30000" dirty="0">
                <a:solidFill>
                  <a:srgbClr val="006600"/>
                </a:solidFill>
              </a:rPr>
              <a:t>Nutná režimová opatření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2057400" y="5867400"/>
            <a:ext cx="487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9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006600"/>
                </a:solidFill>
              </a:rPr>
              <a:t>Řídící kabina ve válcovně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91140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2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8102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3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98463"/>
            <a:ext cx="8229600" cy="831850"/>
          </a:xfrm>
        </p:spPr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  <a:latin typeface="Verdana" pitchFamily="34" charset="0"/>
              </a:rPr>
              <a:t>?</a:t>
            </a:r>
            <a:r>
              <a:rPr lang="cs-CZ" altLang="cs-CZ" sz="3600" b="1">
                <a:solidFill>
                  <a:srgbClr val="FFFF00"/>
                </a:solidFill>
                <a:latin typeface="Verdana" pitchFamily="34" charset="0"/>
              </a:rPr>
              <a:t>  </a:t>
            </a:r>
            <a:r>
              <a:rPr lang="cs-CZ" altLang="cs-CZ" sz="3600" b="1">
                <a:solidFill>
                  <a:srgbClr val="000066"/>
                </a:solidFill>
                <a:latin typeface="Verdana" pitchFamily="34" charset="0"/>
              </a:rPr>
              <a:t>Jak měřit</a:t>
            </a:r>
            <a:r>
              <a:rPr lang="cs-CZ" altLang="cs-CZ" sz="3600" b="1">
                <a:solidFill>
                  <a:srgbClr val="FFFF00"/>
                </a:solidFill>
                <a:latin typeface="Verdana" pitchFamily="34" charset="0"/>
              </a:rPr>
              <a:t>   </a:t>
            </a:r>
            <a:r>
              <a:rPr lang="cs-CZ" altLang="cs-CZ" sz="3600" b="1">
                <a:solidFill>
                  <a:srgbClr val="FF0000"/>
                </a:solidFill>
                <a:latin typeface="Verdana" pitchFamily="34" charset="0"/>
              </a:rPr>
              <a:t>?</a:t>
            </a:r>
            <a:r>
              <a:rPr lang="cs-CZ" altLang="cs-CZ" sz="3600" b="1">
                <a:solidFill>
                  <a:srgbClr val="FFFF00"/>
                </a:solidFill>
                <a:latin typeface="Verdana" pitchFamily="34" charset="0"/>
              </a:rPr>
              <a:t>  </a:t>
            </a:r>
            <a:r>
              <a:rPr lang="cs-CZ" altLang="cs-CZ" sz="3600" b="1">
                <a:solidFill>
                  <a:srgbClr val="000066"/>
                </a:solidFill>
                <a:latin typeface="Verdana" pitchFamily="34" charset="0"/>
              </a:rPr>
              <a:t>Jak hodnotit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981200"/>
            <a:ext cx="8520112" cy="4419600"/>
          </a:xfrm>
        </p:spPr>
        <p:txBody>
          <a:bodyPr/>
          <a:lstStyle/>
          <a:p>
            <a:pPr marL="673100" indent="-482600">
              <a:buClr>
                <a:srgbClr val="FF0000"/>
              </a:buClr>
              <a:buSzPct val="110000"/>
              <a:buFont typeface="Verdana" pitchFamily="34" charset="0"/>
              <a:buChar char="?"/>
              <a:defRPr/>
            </a:pPr>
            <a:r>
              <a:rPr lang="cs-CZ" b="1" dirty="0" smtClean="0">
                <a:latin typeface="+mj-lt"/>
              </a:rPr>
              <a:t>umíme změřit vysoké hodnoty sálání ?</a:t>
            </a:r>
          </a:p>
          <a:p>
            <a:pPr marL="673100" indent="-482600">
              <a:buClr>
                <a:srgbClr val="FF0000"/>
              </a:buClr>
              <a:buSzPct val="110000"/>
              <a:buFont typeface="Verdana" pitchFamily="34" charset="0"/>
              <a:buChar char="?"/>
              <a:defRPr/>
            </a:pPr>
            <a:r>
              <a:rPr lang="cs-CZ" b="1" dirty="0" smtClean="0">
                <a:solidFill>
                  <a:srgbClr val="006600"/>
                </a:solidFill>
                <a:latin typeface="+mj-lt"/>
              </a:rPr>
              <a:t>nerovnoměrnost </a:t>
            </a:r>
            <a:r>
              <a:rPr lang="cs-CZ" b="1" dirty="0" err="1" smtClean="0">
                <a:solidFill>
                  <a:srgbClr val="006600"/>
                </a:solidFill>
                <a:latin typeface="+mj-lt"/>
              </a:rPr>
              <a:t>osálání</a:t>
            </a:r>
            <a:endParaRPr lang="cs-CZ" b="1" dirty="0" smtClean="0">
              <a:solidFill>
                <a:srgbClr val="006600"/>
              </a:solidFill>
              <a:latin typeface="+mj-lt"/>
            </a:endParaRPr>
          </a:p>
          <a:p>
            <a:pPr marL="673100" indent="-482600">
              <a:buClr>
                <a:srgbClr val="FF0000"/>
              </a:buClr>
              <a:buSzPct val="110000"/>
              <a:buFont typeface="Verdana" pitchFamily="34" charset="0"/>
              <a:buChar char="?"/>
              <a:defRPr/>
            </a:pPr>
            <a:r>
              <a:rPr lang="cs-CZ" b="1" u="sng" dirty="0" smtClean="0">
                <a:solidFill>
                  <a:srgbClr val="800000"/>
                </a:solidFill>
                <a:latin typeface="+mj-lt"/>
              </a:rPr>
              <a:t>časový snímek - krátkodobé expozice</a:t>
            </a:r>
            <a:r>
              <a:rPr lang="cs-CZ" b="1" u="sng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673100" indent="-482600">
              <a:buClr>
                <a:srgbClr val="FF0000"/>
              </a:buClr>
              <a:buSzPct val="110000"/>
              <a:buFont typeface="Verdana" pitchFamily="34" charset="0"/>
              <a:buChar char="?"/>
              <a:defRPr/>
            </a:pPr>
            <a:r>
              <a:rPr lang="cs-CZ" b="1" dirty="0" smtClean="0">
                <a:solidFill>
                  <a:srgbClr val="000066"/>
                </a:solidFill>
                <a:latin typeface="+mj-lt"/>
              </a:rPr>
              <a:t>přechody </a:t>
            </a:r>
          </a:p>
          <a:p>
            <a:pPr marL="673100" indent="-482600">
              <a:buClr>
                <a:srgbClr val="FF0000"/>
              </a:buClr>
              <a:buSzPct val="110000"/>
              <a:buFont typeface="Verdana" pitchFamily="34" charset="0"/>
              <a:buChar char="?"/>
              <a:defRPr/>
            </a:pPr>
            <a:r>
              <a:rPr lang="cs-CZ" b="1" dirty="0" smtClean="0">
                <a:solidFill>
                  <a:srgbClr val="FF3300"/>
                </a:solidFill>
                <a:latin typeface="+mj-lt"/>
              </a:rPr>
              <a:t>vliv OOPP</a:t>
            </a:r>
            <a:r>
              <a:rPr lang="cs-CZ" b="1" dirty="0" smtClean="0">
                <a:solidFill>
                  <a:srgbClr val="FF9900"/>
                </a:solidFill>
                <a:latin typeface="+mj-lt"/>
              </a:rPr>
              <a:t>  - tepelný odpor oděvu     </a:t>
            </a:r>
          </a:p>
          <a:p>
            <a:pPr marL="673100" indent="-482600">
              <a:buClr>
                <a:srgbClr val="FF0000"/>
              </a:buClr>
              <a:buSzPct val="110000"/>
              <a:buFont typeface="Verdana" pitchFamily="34" charset="0"/>
              <a:buChar char="?"/>
              <a:defRPr/>
            </a:pPr>
            <a:r>
              <a:rPr lang="cs-CZ" b="1" dirty="0" smtClean="0">
                <a:solidFill>
                  <a:srgbClr val="000066"/>
                </a:solidFill>
                <a:latin typeface="+mj-lt"/>
              </a:rPr>
              <a:t>energetický  výdej</a:t>
            </a:r>
          </a:p>
          <a:p>
            <a:pPr marL="673100" indent="-482600">
              <a:lnSpc>
                <a:spcPct val="150000"/>
              </a:lnSpc>
              <a:buNone/>
              <a:defRPr/>
            </a:pPr>
            <a:endParaRPr lang="cs-CZ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2279650" y="1341439"/>
            <a:ext cx="7632700" cy="503237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2595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ejmou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260351"/>
            <a:ext cx="3090863" cy="304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752726" y="2741614"/>
            <a:ext cx="2911475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(zohlednění OOPP ?)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1988" name="Text Box 4"/>
          <p:cNvSpPr>
            <a:spLocks noGrp="1" noChangeArrowheads="1"/>
          </p:cNvSpPr>
          <p:nvPr>
            <p:ph type="title"/>
          </p:nvPr>
        </p:nvSpPr>
        <p:spPr>
          <a:xfrm>
            <a:off x="5113338" y="230189"/>
            <a:ext cx="1828800" cy="744537"/>
          </a:xfrm>
          <a:solidFill>
            <a:schemeClr val="bg1"/>
          </a:solidFill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cs-CZ" altLang="cs-CZ" sz="4000" b="1">
                <a:solidFill>
                  <a:srgbClr val="800000"/>
                </a:solidFill>
              </a:rPr>
              <a:t> I</a:t>
            </a:r>
            <a:r>
              <a:rPr lang="cs-CZ" altLang="cs-CZ" sz="4000" b="1" baseline="-25000">
                <a:solidFill>
                  <a:srgbClr val="800000"/>
                </a:solidFill>
              </a:rPr>
              <a:t>cl   </a:t>
            </a:r>
            <a:r>
              <a:rPr lang="cs-CZ" altLang="cs-CZ" sz="4000" b="1">
                <a:solidFill>
                  <a:srgbClr val="800000"/>
                </a:solidFill>
              </a:rPr>
              <a:t>?</a:t>
            </a:r>
            <a:endParaRPr lang="cs-CZ" altLang="cs-CZ" sz="4000" b="1" baseline="-25000">
              <a:solidFill>
                <a:srgbClr val="800000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781800" y="19050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229100" y="1143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1991" name="Picture 7" descr="sklá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4" y="334963"/>
            <a:ext cx="28606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4948238" y="260351"/>
            <a:ext cx="1828800" cy="792163"/>
          </a:xfrm>
          <a:prstGeom prst="ellips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3300"/>
              </a:solidFill>
            </a:endParaRPr>
          </a:p>
        </p:txBody>
      </p:sp>
      <p:pic>
        <p:nvPicPr>
          <p:cNvPr id="41993" name="Picture 4" descr="sklář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3068639"/>
            <a:ext cx="2989262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ovéPole 1"/>
          <p:cNvSpPr txBox="1">
            <a:spLocks noChangeArrowheads="1"/>
          </p:cNvSpPr>
          <p:nvPr/>
        </p:nvSpPr>
        <p:spPr bwMode="auto">
          <a:xfrm>
            <a:off x="2495551" y="4868863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Krátkodobá a lokální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tepelná zátěž</a:t>
            </a:r>
          </a:p>
        </p:txBody>
      </p:sp>
    </p:spTree>
    <p:extLst>
      <p:ext uri="{BB962C8B-B14F-4D97-AF65-F5344CB8AC3E}">
        <p14:creationId xmlns:p14="http://schemas.microsoft.com/office/powerpoint/2010/main" val="6418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Pobytové prostory</a:t>
            </a:r>
            <a: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vyhláška č. 6/2003 Sb.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Tx/>
              <a:buNone/>
            </a:pPr>
            <a:endParaRPr lang="cs-CZ" altLang="cs-CZ" smtClean="0"/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2424113" y="1412876"/>
          <a:ext cx="7681912" cy="4876801"/>
        </p:xfrm>
        <a:graphic>
          <a:graphicData uri="http://schemas.openxmlformats.org/drawingml/2006/table">
            <a:tbl>
              <a:tblPr/>
              <a:tblGrid>
                <a:gridCol w="3800475"/>
                <a:gridCol w="2020887"/>
                <a:gridCol w="1860550"/>
              </a:tblGrid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Typ pobytové místnosti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Výsledná teplota t</a:t>
                      </a:r>
                      <a:r>
                        <a:rPr kumimoji="0" lang="cs-CZ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(°C)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období roku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      teplé           chladné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Ubytovací zařízení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24,0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22,0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Zasedací místnosti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24,5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1,5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22,0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Haly kulturní i sportovní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24,5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1,5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22,0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Učebny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24,5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1,5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22,0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Ústavy sociální péče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24,0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22,0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Zdravotnická zařízení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24,0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22,0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Výstaviště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24,5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2,5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22,0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3,0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Stavby pro obchod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23,0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2,0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19,0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 3,0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4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636588"/>
            <a:ext cx="8229600" cy="7350126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Celkovou </a:t>
            </a:r>
            <a:r>
              <a:rPr lang="cs-CZ" altLang="cs-CZ" sz="3600" b="1">
                <a:solidFill>
                  <a:srgbClr val="800000"/>
                </a:solidFill>
                <a:latin typeface="Times New Roman" pitchFamily="18" charset="0"/>
              </a:rPr>
              <a:t>celosměnovou tepelnou z</a:t>
            </a:r>
            <a:r>
              <a:rPr lang="cs-CZ" altLang="cs-CZ" sz="3600" b="1">
                <a:solidFill>
                  <a:srgbClr val="800000"/>
                </a:solidFill>
              </a:rPr>
              <a:t>á</a:t>
            </a:r>
            <a:r>
              <a:rPr lang="cs-CZ" altLang="cs-CZ" sz="3600" b="1">
                <a:solidFill>
                  <a:srgbClr val="800000"/>
                </a:solidFill>
                <a:latin typeface="Times New Roman" pitchFamily="18" charset="0"/>
              </a:rPr>
              <a:t>těž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 je třeba zhodnotit na z</a:t>
            </a:r>
            <a:r>
              <a:rPr lang="cs-CZ" altLang="cs-CZ" sz="3600" b="1">
                <a:solidFill>
                  <a:srgbClr val="000066"/>
                </a:solidFill>
              </a:rPr>
              <a:t>á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kladě vypoč</a:t>
            </a:r>
            <a:r>
              <a:rPr lang="cs-CZ" altLang="cs-CZ" sz="3600" b="1">
                <a:solidFill>
                  <a:srgbClr val="000066"/>
                </a:solidFill>
              </a:rPr>
              <a:t>í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tan</a:t>
            </a:r>
            <a:r>
              <a:rPr lang="cs-CZ" altLang="cs-CZ" sz="3600" b="1">
                <a:solidFill>
                  <a:srgbClr val="000066"/>
                </a:solidFill>
              </a:rPr>
              <a:t>é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 produkce  potu. Stejným způsobem je třeba zkontrolovat, zda při dvan</a:t>
            </a:r>
            <a:r>
              <a:rPr lang="cs-CZ" altLang="cs-CZ" sz="3600" b="1">
                <a:solidFill>
                  <a:srgbClr val="000066"/>
                </a:solidFill>
              </a:rPr>
              <a:t>á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cti-hodinov</a:t>
            </a:r>
            <a:r>
              <a:rPr lang="cs-CZ" altLang="cs-CZ" sz="3600" b="1">
                <a:solidFill>
                  <a:srgbClr val="000066"/>
                </a:solidFill>
              </a:rPr>
              <a:t>é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 směně nen</a:t>
            </a:r>
            <a:r>
              <a:rPr lang="cs-CZ" altLang="cs-CZ" sz="3600" b="1">
                <a:solidFill>
                  <a:srgbClr val="000066"/>
                </a:solidFill>
              </a:rPr>
              <a:t>í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 překročena př</a:t>
            </a:r>
            <a:r>
              <a:rPr lang="cs-CZ" altLang="cs-CZ" sz="3600" b="1">
                <a:solidFill>
                  <a:srgbClr val="000066"/>
                </a:solidFill>
              </a:rPr>
              <a:t>í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pustn</a:t>
            </a:r>
            <a:r>
              <a:rPr lang="cs-CZ" altLang="cs-CZ" sz="3600" b="1">
                <a:solidFill>
                  <a:srgbClr val="000066"/>
                </a:solidFill>
              </a:rPr>
              <a:t>á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 produkce potu, tj. </a:t>
            </a:r>
            <a:r>
              <a:rPr lang="cs-CZ" altLang="cs-CZ" sz="3600" b="1">
                <a:solidFill>
                  <a:srgbClr val="800000"/>
                </a:solidFill>
                <a:latin typeface="Times New Roman" pitchFamily="18" charset="0"/>
              </a:rPr>
              <a:t>4 litry potu</a:t>
            </a:r>
            <a:r>
              <a:rPr lang="cs-CZ" altLang="cs-CZ" sz="3600" b="1">
                <a:solidFill>
                  <a:srgbClr val="000066"/>
                </a:solidFill>
                <a:latin typeface="Times New Roman" pitchFamily="18" charset="0"/>
              </a:rPr>
              <a:t> za směnu. </a:t>
            </a:r>
          </a:p>
        </p:txBody>
      </p:sp>
    </p:spTree>
    <p:extLst>
      <p:ext uri="{BB962C8B-B14F-4D97-AF65-F5344CB8AC3E}">
        <p14:creationId xmlns:p14="http://schemas.microsoft.com/office/powerpoint/2010/main" val="35070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852739"/>
            <a:ext cx="8229600" cy="1800225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01380" name="Picture 4" descr="MCNA01635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1"/>
            <a:ext cx="6408737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2782889" y="5157788"/>
            <a:ext cx="72739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5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 Ě T R Á N Í</a:t>
            </a:r>
          </a:p>
          <a:p>
            <a:pPr algn="r">
              <a:spcBef>
                <a:spcPct val="50000"/>
              </a:spcBef>
              <a:defRPr/>
            </a:pPr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VYTÁPĚNÍ</a:t>
            </a:r>
          </a:p>
        </p:txBody>
      </p:sp>
      <p:pic>
        <p:nvPicPr>
          <p:cNvPr id="101382" name="Picture 6" descr="MCj041246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76371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139" y="333375"/>
            <a:ext cx="5483225" cy="280828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Výměna vzduchu </a:t>
            </a:r>
            <a:b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 prostoru</a:t>
            </a:r>
            <a:b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3141663"/>
            <a:ext cx="7931150" cy="2984500"/>
          </a:xfrm>
        </p:spPr>
        <p:txBody>
          <a:bodyPr/>
          <a:lstStyle/>
          <a:p>
            <a:pPr marL="808038" indent="-808038">
              <a:lnSpc>
                <a:spcPct val="140000"/>
              </a:lnSpc>
              <a:buSzPct val="150000"/>
              <a:buBlip>
                <a:blip r:embed="rId2"/>
              </a:buBlip>
              <a:defRPr/>
            </a:pPr>
            <a:r>
              <a:rPr lang="cs-CZ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PŘIROZENÝM</a:t>
            </a:r>
          </a:p>
          <a:p>
            <a:pPr marL="808038" indent="-808038">
              <a:lnSpc>
                <a:spcPct val="140000"/>
              </a:lnSpc>
              <a:buSzPct val="150000"/>
              <a:buBlip>
                <a:blip r:embed="rId2"/>
              </a:buBlip>
              <a:defRPr/>
            </a:pPr>
            <a:r>
              <a:rPr lang="cs-CZ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NUCENÝM</a:t>
            </a:r>
          </a:p>
          <a:p>
            <a:pPr marL="808038" indent="-808038">
              <a:lnSpc>
                <a:spcPct val="140000"/>
              </a:lnSpc>
              <a:buSzPct val="150000"/>
              <a:buBlip>
                <a:blip r:embed="rId2"/>
              </a:buBlip>
              <a:defRPr/>
            </a:pPr>
            <a:r>
              <a:rPr lang="cs-CZ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PŘI POUŽITÍ KLIMATIZACE</a:t>
            </a:r>
          </a:p>
        </p:txBody>
      </p:sp>
      <p:pic>
        <p:nvPicPr>
          <p:cNvPr id="105476" name="Picture 4" descr="MCj041347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33376"/>
            <a:ext cx="22510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3071814" y="2420938"/>
            <a:ext cx="3455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způsobem</a:t>
            </a:r>
          </a:p>
        </p:txBody>
      </p:sp>
    </p:spTree>
    <p:extLst>
      <p:ext uri="{BB962C8B-B14F-4D97-AF65-F5344CB8AC3E}">
        <p14:creationId xmlns:p14="http://schemas.microsoft.com/office/powerpoint/2010/main" val="11389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274638"/>
            <a:ext cx="7643812" cy="59626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defRPr/>
            </a:pP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Obecné kritérium pro stanovení nezbytného množství větracího vzduchu vychází z produkce CO</a:t>
            </a:r>
            <a:r>
              <a:rPr lang="cs-CZ" sz="32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b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 produkci 20 l.h</a:t>
            </a:r>
            <a:r>
              <a:rPr lang="cs-CZ" sz="32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/os, bez dalšího vnitřního zdroje, při venkovní koncentraci 0,03 % CO</a:t>
            </a:r>
            <a:r>
              <a:rPr lang="cs-CZ" sz="32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sz="32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požadované vnitřní</a:t>
            </a:r>
            <a:r>
              <a:rPr lang="cs-CZ" sz="32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0,1 až 0,15 % CO</a:t>
            </a:r>
            <a:r>
              <a:rPr lang="cs-CZ" sz="3200" b="1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vychází</a:t>
            </a:r>
            <a:b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200">
                <a:solidFill>
                  <a:srgbClr val="FFFF00"/>
                </a:solidFill>
              </a:rPr>
              <a:t>             </a:t>
            </a:r>
            <a: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cca 15 až 25 m</a:t>
            </a:r>
            <a:r>
              <a:rPr lang="cs-CZ" sz="3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cs-CZ" sz="3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/os</a:t>
            </a:r>
          </a:p>
        </p:txBody>
      </p:sp>
      <p:graphicFrame>
        <p:nvGraphicFramePr>
          <p:cNvPr id="254979" name="Group 3"/>
          <p:cNvGraphicFramePr>
            <a:graphicFrameLocks noGrp="1"/>
          </p:cNvGraphicFramePr>
          <p:nvPr/>
        </p:nvGraphicFramePr>
        <p:xfrm>
          <a:off x="3733800" y="5300664"/>
          <a:ext cx="5314950" cy="649287"/>
        </p:xfrm>
        <a:graphic>
          <a:graphicData uri="http://schemas.openxmlformats.org/drawingml/2006/table">
            <a:tbl>
              <a:tblPr/>
              <a:tblGrid>
                <a:gridCol w="5314950"/>
              </a:tblGrid>
              <a:tr h="649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7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1" y="465139"/>
            <a:ext cx="8926513" cy="6924675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endParaRPr lang="cs-CZ" altLang="cs-CZ" sz="2800" b="1">
              <a:solidFill>
                <a:srgbClr val="FFFF00"/>
              </a:solidFill>
            </a:endParaRPr>
          </a:p>
        </p:txBody>
      </p:sp>
      <p:graphicFrame>
        <p:nvGraphicFramePr>
          <p:cNvPr id="259107" name="Group 35"/>
          <p:cNvGraphicFramePr>
            <a:graphicFrameLocks noGrp="1"/>
          </p:cNvGraphicFramePr>
          <p:nvPr>
            <p:extLst/>
          </p:nvPr>
        </p:nvGraphicFramePr>
        <p:xfrm>
          <a:off x="1981200" y="685801"/>
          <a:ext cx="8439150" cy="5643563"/>
        </p:xfrm>
        <a:graphic>
          <a:graphicData uri="http://schemas.openxmlformats.org/drawingml/2006/table">
            <a:tbl>
              <a:tblPr/>
              <a:tblGrid>
                <a:gridCol w="2314600"/>
                <a:gridCol w="2880320"/>
                <a:gridCol w="3244230"/>
              </a:tblGrid>
              <a:tr h="755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Prostředí</a:t>
                      </a: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Předpis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Množství přiváděného vzduchu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0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Pracovní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prostředí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NV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č. 361/2007 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NV č. 93/2012 Sb.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min 25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(35)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/ 50 / 70 / 90 m</a:t>
                      </a:r>
                      <a:r>
                        <a:rPr kumimoji="0" lang="cs-CZ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cs-CZ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na pracovníka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188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Stravování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Vyhláška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č. 137/2004 Sb.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č. 602/2006 Sb.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min 50/60/70/100/150 m</a:t>
                      </a:r>
                      <a:r>
                        <a:rPr kumimoji="0" 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na pracovníka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 konzumenta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019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Školství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Vyhláška 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č. 343/2009 Sb.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 až 30 m</a:t>
                      </a:r>
                      <a:r>
                        <a:rPr kumimoji="0" lang="cs-CZ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cs-CZ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na žáka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(až 90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cs-CZ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/h tělocvična)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8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Bazény, sauny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Vyhláška 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/>
                      </a:r>
                      <a:b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</a:b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č. 238/2011 Sb.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hala bazénu nejméně 2 h</a:t>
                      </a:r>
                      <a:r>
                        <a:rPr kumimoji="0" lang="cs-CZ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8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Pobytové místnosti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Vyhláška 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č.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6/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2003 Sb.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požadavky nejsou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7553" name="Line 33"/>
          <p:cNvSpPr>
            <a:spLocks noChangeShapeType="1"/>
          </p:cNvSpPr>
          <p:nvPr/>
        </p:nvSpPr>
        <p:spPr bwMode="auto">
          <a:xfrm flipV="1">
            <a:off x="7824788" y="2420938"/>
            <a:ext cx="2303462" cy="1008062"/>
          </a:xfrm>
          <a:prstGeom prst="line">
            <a:avLst/>
          </a:prstGeom>
          <a:noFill/>
          <a:ln w="38100">
            <a:solidFill>
              <a:srgbClr val="8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9106" name="Text Box 34"/>
          <p:cNvSpPr txBox="1">
            <a:spLocks noChangeArrowheads="1"/>
          </p:cNvSpPr>
          <p:nvPr/>
        </p:nvSpPr>
        <p:spPr bwMode="auto">
          <a:xfrm>
            <a:off x="1774826" y="260351"/>
            <a:ext cx="8569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Shrnutí požadavků na větrání v </a:t>
            </a:r>
            <a:r>
              <a:rPr lang="cs-CZ" sz="24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hyg</a:t>
            </a:r>
            <a:r>
              <a:rPr lang="cs-CZ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předpisech</a:t>
            </a:r>
          </a:p>
        </p:txBody>
      </p:sp>
    </p:spTree>
    <p:extLst>
      <p:ext uri="{BB962C8B-B14F-4D97-AF65-F5344CB8AC3E}">
        <p14:creationId xmlns:p14="http://schemas.microsoft.com/office/powerpoint/2010/main" val="15948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686800" cy="560228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 Přirozené větrání</a:t>
            </a:r>
            <a:r>
              <a:rPr lang="cs-CZ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cs-CZ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cs-CZ" smtClean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cs-CZ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cs-CZ" smtClean="0">
                <a:solidFill>
                  <a:srgbClr val="FF0000"/>
                </a:solidFill>
                <a:latin typeface="Verdana" pitchFamily="34" charset="0"/>
              </a:rPr>
              <a:t>*</a:t>
            </a:r>
            <a:r>
              <a:rPr lang="cs-CZ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infiltrace   </a:t>
            </a:r>
            <a:b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exfiltrace</a:t>
            </a:r>
            <a:r>
              <a:rPr lang="cs-CZ" sz="3600">
                <a:solidFill>
                  <a:srgbClr val="FFFF00"/>
                </a:solidFill>
                <a:latin typeface="Verdana" pitchFamily="34" charset="0"/>
              </a:rPr>
              <a:t>   </a:t>
            </a:r>
            <a:br>
              <a:rPr lang="cs-CZ" sz="3600">
                <a:solidFill>
                  <a:srgbClr val="FFFF00"/>
                </a:solidFill>
                <a:latin typeface="Verdana" pitchFamily="34" charset="0"/>
              </a:rPr>
            </a:br>
            <a:r>
              <a:rPr lang="cs-CZ" sz="3600">
                <a:solidFill>
                  <a:srgbClr val="FFFF00"/>
                </a:solidFill>
                <a:latin typeface="Verdana" pitchFamily="34" charset="0"/>
              </a:rPr>
              <a:t>           </a:t>
            </a:r>
            <a:r>
              <a:rPr lang="cs-CZ" smtClean="0">
                <a:solidFill>
                  <a:srgbClr val="FF0000"/>
                </a:solidFill>
                <a:latin typeface="Verdana" pitchFamily="34" charset="0"/>
              </a:rPr>
              <a:t>*</a:t>
            </a:r>
            <a:r>
              <a:rPr lang="cs-CZ" sz="360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cs-CZ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provětrání </a:t>
            </a:r>
            <a:br>
              <a:rPr lang="cs-CZ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cs-CZ" sz="3600">
                <a:solidFill>
                  <a:srgbClr val="FFFF00"/>
                </a:solidFill>
                <a:latin typeface="Verdana" pitchFamily="34" charset="0"/>
              </a:rPr>
              <a:t>                      </a:t>
            </a:r>
            <a:r>
              <a:rPr lang="cs-CZ" smtClean="0">
                <a:solidFill>
                  <a:srgbClr val="FF0000"/>
                </a:solidFill>
                <a:latin typeface="Verdana" pitchFamily="34" charset="0"/>
              </a:rPr>
              <a:t>*</a:t>
            </a:r>
            <a:r>
              <a:rPr lang="cs-CZ" sz="360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cs-CZ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šachtové</a:t>
            </a:r>
            <a:br>
              <a:rPr lang="cs-CZ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cs-CZ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                  větrání</a:t>
            </a:r>
            <a:br>
              <a:rPr lang="cs-CZ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cs-CZ" sz="3600">
                <a:solidFill>
                  <a:srgbClr val="FFFF00"/>
                </a:solidFill>
                <a:latin typeface="Verdana" pitchFamily="34" charset="0"/>
              </a:rPr>
              <a:t>                                     </a:t>
            </a:r>
            <a:r>
              <a:rPr lang="cs-CZ" smtClean="0">
                <a:solidFill>
                  <a:srgbClr val="FF0000"/>
                </a:solidFill>
                <a:latin typeface="Verdana" pitchFamily="34" charset="0"/>
              </a:rPr>
              <a:t>* </a:t>
            </a:r>
            <a:r>
              <a:rPr 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aerace</a:t>
            </a:r>
            <a:r>
              <a:rPr lang="cs-CZ" sz="3600">
                <a:solidFill>
                  <a:srgbClr val="FFFF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08547" name="Line 3"/>
          <p:cNvSpPr>
            <a:spLocks noChangeShapeType="1"/>
          </p:cNvSpPr>
          <p:nvPr/>
        </p:nvSpPr>
        <p:spPr bwMode="auto">
          <a:xfrm flipV="1">
            <a:off x="4367214" y="1447801"/>
            <a:ext cx="890587" cy="46831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 flipV="1">
            <a:off x="5808664" y="1524000"/>
            <a:ext cx="211137" cy="15446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H="1" flipV="1">
            <a:off x="6934200" y="1600200"/>
            <a:ext cx="457200" cy="211613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 flipV="1">
            <a:off x="8153400" y="1676401"/>
            <a:ext cx="1111250" cy="3408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5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4638"/>
            <a:ext cx="8909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Infiltrace, exfiltrace, provětrání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09572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1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989138"/>
            <a:ext cx="807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3" name="Picture 5" descr="msoDE3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5888"/>
            <a:ext cx="17097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Šachtové větrání</a:t>
            </a:r>
            <a:b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využití komínového tahu</a:t>
            </a:r>
            <a:endParaRPr lang="cs-CZ" sz="36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                                              </a:t>
            </a:r>
          </a:p>
        </p:txBody>
      </p:sp>
      <p:pic>
        <p:nvPicPr>
          <p:cNvPr id="110596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2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6781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7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Aerace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111620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30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76962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9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06464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Funkce oken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229600" cy="4114800"/>
          </a:xfrm>
        </p:spPr>
        <p:txBody>
          <a:bodyPr/>
          <a:lstStyle/>
          <a:p>
            <a:pPr marL="568325" indent="-568325">
              <a:buFont typeface="Wingdings" pitchFamily="2" charset="2"/>
              <a:buChar char="q"/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přirozené denní osvětlení </a:t>
            </a: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místností </a:t>
            </a:r>
          </a:p>
          <a:p>
            <a:pPr marL="568325" indent="-568325">
              <a:buFont typeface="Wingdings" pitchFamily="2" charset="2"/>
              <a:buChar char="q"/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oslunění místností </a:t>
            </a:r>
          </a:p>
          <a:p>
            <a:pPr marL="568325" indent="-568325">
              <a:buFont typeface="Wingdings" pitchFamily="2" charset="2"/>
              <a:buChar char="q"/>
              <a:defRPr/>
            </a:pPr>
            <a:r>
              <a:rPr lang="cs-CZ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výměn</a:t>
            </a:r>
            <a:r>
              <a:rPr lang="cs-CZ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vzduchu v místnostech</a:t>
            </a: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marL="568325" indent="-568325">
              <a:buFont typeface="Wingdings" pitchFamily="2" charset="2"/>
              <a:buChar char="q"/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výhled do vnějšího prostoru </a:t>
            </a:r>
          </a:p>
          <a:p>
            <a:pPr marL="568325" indent="-568325">
              <a:buFont typeface="Wingdings" pitchFamily="2" charset="2"/>
              <a:buChar char="q"/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architektonický vzhled budovy</a:t>
            </a:r>
            <a:r>
              <a:rPr lang="cs-CZ" b="1" smtClean="0">
                <a:cs typeface="Arial" charset="0"/>
              </a:rPr>
              <a:t> </a:t>
            </a:r>
          </a:p>
          <a:p>
            <a:pPr marL="568325" indent="-568325">
              <a:buFont typeface="Wingdings" pitchFamily="2" charset="2"/>
              <a:buChar char="q"/>
              <a:defRPr/>
            </a:pPr>
            <a:endParaRPr lang="cs-CZ" b="1" smtClean="0"/>
          </a:p>
        </p:txBody>
      </p:sp>
    </p:spTree>
    <p:extLst>
      <p:ext uri="{BB962C8B-B14F-4D97-AF65-F5344CB8AC3E}">
        <p14:creationId xmlns:p14="http://schemas.microsoft.com/office/powerpoint/2010/main" val="36949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2867025"/>
          </a:xfrm>
        </p:spPr>
        <p:txBody>
          <a:bodyPr/>
          <a:lstStyle/>
          <a:p>
            <a:r>
              <a:rPr lang="cs-CZ" altLang="cs-CZ" sz="6000" b="1"/>
              <a:t>Práce v horku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2208213" y="2781300"/>
            <a:ext cx="8229600" cy="28702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 smtClean="0"/>
              <a:t>Zdrojem tepla je převážně</a:t>
            </a:r>
            <a:br>
              <a:rPr lang="cs-CZ" altLang="cs-CZ" b="1" dirty="0" smtClean="0"/>
            </a:br>
            <a:r>
              <a:rPr lang="cs-CZ" altLang="cs-CZ" b="1" dirty="0" smtClean="0"/>
              <a:t>                   </a:t>
            </a:r>
          </a:p>
          <a:p>
            <a:pPr marL="0" indent="0">
              <a:buNone/>
            </a:pPr>
            <a:r>
              <a:rPr lang="cs-CZ" altLang="cs-CZ" b="1" dirty="0" smtClean="0"/>
              <a:t>                        „sálavé teplo“</a:t>
            </a:r>
          </a:p>
        </p:txBody>
      </p:sp>
      <p:sp>
        <p:nvSpPr>
          <p:cNvPr id="4" name="Obdélník 3"/>
          <p:cNvSpPr/>
          <p:nvPr/>
        </p:nvSpPr>
        <p:spPr>
          <a:xfrm>
            <a:off x="4223793" y="3729735"/>
            <a:ext cx="3311525" cy="1081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8566150" cy="541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graphicFrame>
        <p:nvGraphicFramePr>
          <p:cNvPr id="266244" name="Group 4"/>
          <p:cNvGraphicFramePr>
            <a:graphicFrameLocks noGrp="1"/>
          </p:cNvGraphicFramePr>
          <p:nvPr/>
        </p:nvGraphicFramePr>
        <p:xfrm>
          <a:off x="2640013" y="476250"/>
          <a:ext cx="7010400" cy="6102350"/>
        </p:xfrm>
        <a:graphic>
          <a:graphicData uri="http://schemas.openxmlformats.org/drawingml/2006/table">
            <a:tbl>
              <a:tblPr/>
              <a:tblGrid>
                <a:gridCol w="4267200"/>
                <a:gridCol w="2743200"/>
              </a:tblGrid>
              <a:tr h="1219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Typ okna a okenní spáry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Sou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č.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spárové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pr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ův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zdušnosti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                                             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l,v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(m</a:t>
                      </a:r>
                      <a:r>
                        <a:rPr kumimoji="0" 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/m.s.Pa</a:t>
                      </a:r>
                      <a:r>
                        <a:rPr kumimoji="0" 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0,67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3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Okno jednoduché dřevěné netěsněné</a:t>
                      </a:r>
                      <a:endParaRPr kumimoji="0" lang="cs-CZ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Okno dřevěné zdvojené, netěs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né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spáry</a:t>
                      </a:r>
                      <a:endParaRPr kumimoji="0" lang="cs-CZ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Okno dřevěné zdvojené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                                   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 těsněním KOVOTĚS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Okno těsněné neoprenovými profily</a:t>
                      </a:r>
                      <a:endParaRPr kumimoji="0" lang="cs-CZ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Okna dřevěná nebo plastová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,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těsněná kovová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1,9 x 10</a:t>
                      </a:r>
                      <a:r>
                        <a:rPr kumimoji="0" lang="cs-CZ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2400" b="1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1,4 x 10</a:t>
                      </a:r>
                      <a:r>
                        <a:rPr kumimoji="0" lang="cs-CZ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-4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0,7 x 10</a:t>
                      </a:r>
                      <a:r>
                        <a:rPr kumimoji="0" lang="cs-CZ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2400" b="1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0,2 - 0,4 x 10</a:t>
                      </a:r>
                      <a:r>
                        <a:rPr kumimoji="0" lang="cs-CZ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0,10 - 0,40 x 10</a:t>
                      </a:r>
                      <a:r>
                        <a:rPr kumimoji="0" lang="cs-CZ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-4</a:t>
                      </a:r>
                      <a:endParaRPr kumimoji="0" lang="cs-CZ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5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27075"/>
            <a:ext cx="8578850" cy="457200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Výměna vzduchu v místnosti 30 m</a:t>
            </a:r>
            <a:r>
              <a:rPr lang="cs-CZ" altLang="cs-CZ" sz="2400" b="1" baseline="30000" dirty="0"/>
              <a:t>3</a:t>
            </a:r>
            <a:r>
              <a:rPr lang="cs-CZ" altLang="cs-CZ" sz="2400" b="1" dirty="0"/>
              <a:t>, …..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7772400" cy="4953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graphicFrame>
        <p:nvGraphicFramePr>
          <p:cNvPr id="267268" name="Group 4"/>
          <p:cNvGraphicFramePr>
            <a:graphicFrameLocks noGrp="1"/>
          </p:cNvGraphicFramePr>
          <p:nvPr/>
        </p:nvGraphicFramePr>
        <p:xfrm>
          <a:off x="1905001" y="1397000"/>
          <a:ext cx="8334375" cy="4610104"/>
        </p:xfrm>
        <a:graphic>
          <a:graphicData uri="http://schemas.openxmlformats.org/drawingml/2006/table">
            <a:tbl>
              <a:tblPr/>
              <a:tblGrid>
                <a:gridCol w="2438400"/>
                <a:gridCol w="1752600"/>
                <a:gridCol w="2057400"/>
                <a:gridCol w="2085975"/>
              </a:tblGrid>
              <a:tr h="1127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i </a:t>
                      </a:r>
                      <a:r>
                        <a:rPr kumimoji="0" 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l,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m</a:t>
                      </a:r>
                      <a:r>
                        <a:rPr kumimoji="0" 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/m.s.Pa</a:t>
                      </a:r>
                      <a:r>
                        <a:rPr kumimoji="0" 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0,67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délka spár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oken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(m)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dávka vzduchu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(m</a:t>
                      </a:r>
                      <a:r>
                        <a:rPr kumimoji="0" 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.h</a:t>
                      </a:r>
                      <a:r>
                        <a:rPr kumimoji="0" 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násobnost výměny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(h</a:t>
                      </a:r>
                      <a:r>
                        <a:rPr kumimoji="0" lang="cs-CZ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9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 x 10</a:t>
                      </a:r>
                      <a:r>
                        <a:rPr kumimoji="0" lang="cs-CZ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 x 10</a:t>
                      </a:r>
                      <a:r>
                        <a:rPr kumimoji="0" lang="cs-CZ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0,13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 x 10</a:t>
                      </a:r>
                      <a:r>
                        <a:rPr kumimoji="0" lang="cs-CZ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 x 10</a:t>
                      </a:r>
                      <a:r>
                        <a:rPr kumimoji="0" lang="cs-CZ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0,31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9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1,0 x 10</a:t>
                      </a:r>
                      <a:r>
                        <a:rPr kumimoji="0" lang="cs-CZ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-4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13,6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0,44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1,4 x 10</a:t>
                      </a:r>
                      <a:r>
                        <a:rPr kumimoji="0" lang="cs-CZ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-4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0,62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7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27076"/>
            <a:ext cx="8229600" cy="55975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3600" b="1" dirty="0"/>
              <a:t>Infiltrace/</a:t>
            </a:r>
            <a:r>
              <a:rPr lang="cs-CZ" sz="3600" b="1" dirty="0" err="1"/>
              <a:t>exfiltrace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br>
              <a:rPr lang="cs-CZ" sz="3600" b="1" dirty="0">
                <a:solidFill>
                  <a:srgbClr val="FFFF00"/>
                </a:solidFill>
              </a:rPr>
            </a:br>
            <a:r>
              <a:rPr lang="cs-CZ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stavebně těsných objektů s těsnými nebo utěsněnými okny</a:t>
            </a:r>
            <a:r>
              <a:rPr lang="cs-CZ" sz="3600" b="1" dirty="0">
                <a:solidFill>
                  <a:schemeClr val="folHlink"/>
                </a:solidFill>
              </a:rPr>
              <a:t>          </a:t>
            </a:r>
            <a:br>
              <a:rPr lang="cs-CZ" sz="3600" b="1" dirty="0">
                <a:solidFill>
                  <a:schemeClr val="folHlink"/>
                </a:solidFill>
              </a:rPr>
            </a:br>
            <a:r>
              <a:rPr lang="cs-CZ" sz="3600" b="1" dirty="0">
                <a:solidFill>
                  <a:schemeClr val="folHlink"/>
                </a:solidFill>
              </a:rPr>
              <a:t>                                                    </a:t>
            </a:r>
            <a:r>
              <a:rPr lang="cs-CZ" b="1" dirty="0" smtClean="0">
                <a:solidFill>
                  <a:schemeClr val="tx1"/>
                </a:solidFill>
                <a:cs typeface="Arial" charset="0"/>
              </a:rPr>
              <a:t>≈ 0 , 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tj. přirozené větrání není funkční </a:t>
            </a:r>
            <a:br>
              <a:rPr lang="cs-CZ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cs-CZ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 nezajistí požadavky předpisů</a:t>
            </a:r>
            <a:r>
              <a:rPr lang="cs-CZ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cs-CZ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resp. min hygienický požadavek na větrání </a:t>
            </a: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cs-CZ" sz="3200" b="1" baseline="30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aphicFrame>
        <p:nvGraphicFramePr>
          <p:cNvPr id="268291" name="Group 3"/>
          <p:cNvGraphicFramePr>
            <a:graphicFrameLocks noGrp="1"/>
          </p:cNvGraphicFramePr>
          <p:nvPr>
            <p:extLst/>
          </p:nvPr>
        </p:nvGraphicFramePr>
        <p:xfrm>
          <a:off x="7392144" y="2780928"/>
          <a:ext cx="1080120" cy="60960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4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16414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Vyhláška č. 20/2012 Sb. </a:t>
            </a:r>
            <a:b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pobytové prostory: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2060575"/>
            <a:ext cx="8229600" cy="4065588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smtClean="0"/>
              <a:t>množství vyměňovaného venkovního vzduchu je </a:t>
            </a:r>
            <a:r>
              <a:rPr lang="cs-CZ" altLang="cs-CZ" b="1" smtClean="0">
                <a:solidFill>
                  <a:srgbClr val="990000"/>
                </a:solidFill>
              </a:rPr>
              <a:t>25 m</a:t>
            </a:r>
            <a:r>
              <a:rPr lang="cs-CZ" altLang="cs-CZ" b="1" baseline="30000" smtClean="0">
                <a:solidFill>
                  <a:srgbClr val="990000"/>
                </a:solidFill>
              </a:rPr>
              <a:t>3</a:t>
            </a:r>
            <a:r>
              <a:rPr lang="cs-CZ" altLang="cs-CZ" b="1" smtClean="0">
                <a:solidFill>
                  <a:srgbClr val="990000"/>
                </a:solidFill>
              </a:rPr>
              <a:t> na osobu</a:t>
            </a:r>
            <a:r>
              <a:rPr lang="cs-CZ" altLang="cs-CZ" b="1" smtClean="0"/>
              <a:t>, nebo minimální výměna vzduchu </a:t>
            </a:r>
            <a:r>
              <a:rPr lang="cs-CZ" altLang="cs-CZ" b="1" smtClean="0">
                <a:solidFill>
                  <a:srgbClr val="990000"/>
                </a:solidFill>
              </a:rPr>
              <a:t>0,5 h</a:t>
            </a:r>
            <a:r>
              <a:rPr lang="cs-CZ" altLang="cs-CZ" b="1" baseline="30000" smtClean="0">
                <a:solidFill>
                  <a:srgbClr val="990000"/>
                </a:solidFill>
              </a:rPr>
              <a:t>-1</a:t>
            </a:r>
            <a:r>
              <a:rPr lang="cs-CZ" altLang="cs-CZ" b="1" smtClean="0"/>
              <a:t>. Jako ukazatel kvality vnitřního prostředí slouží oxid uhličitý </a:t>
            </a:r>
            <a:r>
              <a:rPr lang="cs-CZ" altLang="cs-CZ" b="1" smtClean="0">
                <a:solidFill>
                  <a:srgbClr val="990000"/>
                </a:solidFill>
              </a:rPr>
              <a:t>CO</a:t>
            </a:r>
            <a:r>
              <a:rPr lang="cs-CZ" altLang="cs-CZ" b="1" baseline="-25000" smtClean="0">
                <a:solidFill>
                  <a:srgbClr val="990000"/>
                </a:solidFill>
              </a:rPr>
              <a:t>2</a:t>
            </a:r>
            <a:r>
              <a:rPr lang="cs-CZ" altLang="cs-CZ" b="1" smtClean="0"/>
              <a:t>, jehož koncentrace ve vnitřním vzduchu nesmí překročit hodnotu </a:t>
            </a:r>
            <a:r>
              <a:rPr lang="cs-CZ" altLang="cs-CZ" b="1" smtClean="0">
                <a:solidFill>
                  <a:srgbClr val="990000"/>
                </a:solidFill>
              </a:rPr>
              <a:t>1500 ppm</a:t>
            </a:r>
            <a:r>
              <a:rPr lang="cs-CZ" altLang="cs-CZ" b="1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9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algn="l" eaLnBrk="1" hangingPunct="1"/>
            <a:r>
              <a:rPr lang="cs-CZ" altLang="cs-CZ" sz="2400" b="1">
                <a:latin typeface="Verdana" pitchFamily="34" charset="0"/>
              </a:rPr>
              <a:t>Účinky CO</a:t>
            </a:r>
            <a:r>
              <a:rPr lang="cs-CZ" altLang="cs-CZ" sz="2400" b="1" baseline="-25000">
                <a:latin typeface="Verdana" pitchFamily="34" charset="0"/>
              </a:rPr>
              <a:t>2 </a:t>
            </a:r>
            <a:r>
              <a:rPr lang="cs-CZ" altLang="cs-CZ" sz="2400" b="1">
                <a:latin typeface="Verdana" pitchFamily="34" charset="0"/>
              </a:rPr>
              <a:t>na lidský organismus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119812" name="Picture 4" descr="21EB2CB8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08051"/>
            <a:ext cx="84963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2279650" y="2349500"/>
            <a:ext cx="0" cy="10795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3730625"/>
          </a:xfrm>
        </p:spPr>
        <p:txBody>
          <a:bodyPr/>
          <a:lstStyle/>
          <a:p>
            <a:pPr algn="l" eaLnBrk="1" hangingPunct="1"/>
            <a:r>
              <a:rPr lang="cs-CZ" altLang="cs-CZ" sz="3200" b="1" dirty="0"/>
              <a:t>Velký problém s kvalitou vnitřního </a:t>
            </a:r>
            <a:br>
              <a:rPr lang="cs-CZ" altLang="cs-CZ" sz="3200" b="1" dirty="0"/>
            </a:br>
            <a:r>
              <a:rPr lang="cs-CZ" altLang="cs-CZ" sz="3200" b="1" dirty="0"/>
              <a:t/>
            </a:r>
            <a:br>
              <a:rPr lang="cs-CZ" altLang="cs-CZ" sz="3200" b="1" dirty="0"/>
            </a:br>
            <a:r>
              <a:rPr lang="cs-CZ" altLang="cs-CZ" sz="3200" b="1" dirty="0"/>
              <a:t>prostředí staveb – </a:t>
            </a:r>
            <a:r>
              <a:rPr lang="cs-CZ" altLang="cs-CZ" sz="3200" b="1" dirty="0">
                <a:solidFill>
                  <a:srgbClr val="800000"/>
                </a:solidFill>
              </a:rPr>
              <a:t>plynové spotřebiče</a:t>
            </a:r>
          </a:p>
        </p:txBody>
      </p:sp>
      <p:sp>
        <p:nvSpPr>
          <p:cNvPr id="126979" name="Zástupný symbol pro obsah 1"/>
          <p:cNvSpPr>
            <a:spLocks noGrp="1"/>
          </p:cNvSpPr>
          <p:nvPr>
            <p:ph idx="1"/>
          </p:nvPr>
        </p:nvSpPr>
        <p:spPr>
          <a:xfrm>
            <a:off x="1981200" y="3789363"/>
            <a:ext cx="8229600" cy="2336800"/>
          </a:xfrm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68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305800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Plynové spotřebiče v provedení 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cs-CZ" altLang="cs-CZ" b="1" dirty="0" smtClean="0"/>
              <a:t>Místnost se spotřebiči typu A musí mít </a:t>
            </a:r>
            <a:r>
              <a:rPr lang="cs-CZ" altLang="cs-CZ" b="1" dirty="0" smtClean="0">
                <a:solidFill>
                  <a:srgbClr val="800000"/>
                </a:solidFill>
              </a:rPr>
              <a:t>alespoň jednonásobnou výměnu vzduchu</a:t>
            </a:r>
            <a:r>
              <a:rPr lang="cs-CZ" altLang="cs-CZ" b="1" dirty="0" smtClean="0"/>
              <a:t>, a to při zavřených oknech </a:t>
            </a:r>
            <a:br>
              <a:rPr lang="cs-CZ" altLang="cs-CZ" b="1" dirty="0" smtClean="0"/>
            </a:br>
            <a:r>
              <a:rPr lang="cs-CZ" altLang="cs-CZ" b="1" dirty="0" smtClean="0"/>
              <a:t>a dveřích</a:t>
            </a:r>
          </a:p>
        </p:txBody>
      </p:sp>
      <p:pic>
        <p:nvPicPr>
          <p:cNvPr id="145412" name="Picture 4" descr="MCj03247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789041"/>
            <a:ext cx="18097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nfrazaric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2" y="4378761"/>
            <a:ext cx="4897438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3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46435" name="Picture 3" descr="vět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0" y="945225"/>
            <a:ext cx="11089232" cy="591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1524000" y="404814"/>
            <a:ext cx="9144000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JEDNONÁSOBNÁ VÝMĚNA VZDUCHU V MÍSTNOSTI?</a:t>
            </a:r>
          </a:p>
          <a:p>
            <a:pPr>
              <a:spcBef>
                <a:spcPct val="50000"/>
              </a:spcBef>
              <a:defRPr/>
            </a:pPr>
            <a:endParaRPr lang="cs-CZ" sz="24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911225" y="5853113"/>
            <a:ext cx="10440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982662" y="6010276"/>
            <a:ext cx="10658476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  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200150" y="765176"/>
            <a:ext cx="647700" cy="5732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10417176" y="1052513"/>
            <a:ext cx="250825" cy="531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151784" y="1973069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2012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47459" name="Picture 3" descr="plyn podtl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549275"/>
            <a:ext cx="10585450" cy="4370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387475" y="4178301"/>
            <a:ext cx="9748838" cy="2625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</a:p>
          <a:p>
            <a:pPr>
              <a:spcBef>
                <a:spcPct val="50000"/>
              </a:spcBef>
              <a:defRPr/>
            </a:pPr>
            <a:r>
              <a:rPr lang="cs-CZ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cs-CZ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Vytvoření podtlaku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HROZÍ NEBEZPEČÍ PORUŠENÍ TAHU KOMÍNA </a:t>
            </a:r>
            <a:b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A VRACENÍ SPALIN DO MÍSTNOSTÍ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271587" y="333376"/>
            <a:ext cx="9793288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94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12616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b="1" dirty="0" smtClean="0">
                <a:solidFill>
                  <a:srgbClr val="003366"/>
                </a:solidFill>
              </a:rPr>
              <a:t>Nucené větrání</a:t>
            </a:r>
            <a:br>
              <a:rPr lang="cs-CZ" altLang="cs-CZ" b="1" dirty="0" smtClean="0">
                <a:solidFill>
                  <a:srgbClr val="003366"/>
                </a:solidFill>
              </a:rPr>
            </a:br>
            <a:r>
              <a:rPr lang="cs-CZ" altLang="cs-CZ" b="1" dirty="0" smtClean="0">
                <a:solidFill>
                  <a:schemeClr val="tx1"/>
                </a:solidFill>
              </a:rPr>
              <a:t/>
            </a:r>
            <a:br>
              <a:rPr lang="cs-CZ" altLang="cs-CZ" b="1" dirty="0" smtClean="0">
                <a:solidFill>
                  <a:schemeClr val="tx1"/>
                </a:solidFill>
              </a:rPr>
            </a:br>
            <a:r>
              <a:rPr lang="cs-CZ" altLang="cs-CZ" b="1" dirty="0" smtClean="0">
                <a:solidFill>
                  <a:srgbClr val="FF0000"/>
                </a:solidFill>
              </a:rPr>
              <a:t>* </a:t>
            </a:r>
            <a:r>
              <a:rPr lang="cs-CZ" altLang="cs-CZ" sz="3200" b="1" dirty="0">
                <a:solidFill>
                  <a:srgbClr val="003366"/>
                </a:solidFill>
              </a:rPr>
              <a:t>celkové</a:t>
            </a:r>
            <a:r>
              <a:rPr lang="cs-CZ" altLang="cs-CZ" sz="3200" dirty="0"/>
              <a:t>  </a:t>
            </a:r>
            <a:r>
              <a:rPr lang="cs-CZ" altLang="cs-CZ" sz="2400" b="1" dirty="0"/>
              <a:t>podtlakové</a:t>
            </a:r>
            <a:br>
              <a:rPr lang="cs-CZ" altLang="cs-CZ" sz="2400" b="1" dirty="0"/>
            </a:br>
            <a:r>
              <a:rPr lang="cs-CZ" altLang="cs-CZ" sz="2400" b="1" dirty="0"/>
              <a:t>                           přetlakové                                rozdílové</a:t>
            </a:r>
            <a:br>
              <a:rPr lang="cs-CZ" altLang="cs-CZ" sz="2400" b="1" dirty="0"/>
            </a:br>
            <a:r>
              <a:rPr lang="cs-CZ" altLang="cs-CZ" sz="2400" b="1" dirty="0"/>
              <a:t>                           rovnotlaké</a:t>
            </a:r>
            <a:br>
              <a:rPr lang="cs-CZ" altLang="cs-CZ" sz="2400" b="1" dirty="0"/>
            </a:br>
            <a:r>
              <a:rPr lang="cs-CZ" altLang="cs-CZ" sz="2400" b="1" dirty="0"/>
              <a:t>         </a:t>
            </a:r>
            <a:r>
              <a:rPr lang="cs-CZ" altLang="cs-CZ" b="1" dirty="0" smtClean="0">
                <a:solidFill>
                  <a:srgbClr val="FF0000"/>
                </a:solidFill>
              </a:rPr>
              <a:t>* </a:t>
            </a:r>
            <a:r>
              <a:rPr lang="cs-CZ" altLang="cs-CZ" sz="3200" b="1" dirty="0">
                <a:solidFill>
                  <a:srgbClr val="800000"/>
                </a:solidFill>
              </a:rPr>
              <a:t>oblastní, zónové</a:t>
            </a:r>
            <a:r>
              <a:rPr lang="cs-CZ" altLang="cs-CZ" sz="3200" b="1" dirty="0"/>
              <a:t/>
            </a:r>
            <a:br>
              <a:rPr lang="cs-CZ" altLang="cs-CZ" sz="3200" b="1" dirty="0"/>
            </a:br>
            <a:r>
              <a:rPr lang="cs-CZ" altLang="cs-CZ" sz="3200" b="1" dirty="0"/>
              <a:t/>
            </a:r>
            <a:br>
              <a:rPr lang="cs-CZ" altLang="cs-CZ" sz="3200" b="1" dirty="0"/>
            </a:br>
            <a:r>
              <a:rPr lang="cs-CZ" altLang="cs-CZ" sz="3200" b="1" dirty="0"/>
              <a:t>             </a:t>
            </a:r>
            <a:r>
              <a:rPr lang="cs-CZ" altLang="cs-CZ" b="1" dirty="0" smtClean="0">
                <a:solidFill>
                  <a:srgbClr val="FF0000"/>
                </a:solidFill>
              </a:rPr>
              <a:t>*</a:t>
            </a:r>
            <a:r>
              <a:rPr lang="cs-CZ" altLang="cs-CZ" sz="3200" b="1" dirty="0"/>
              <a:t>  </a:t>
            </a:r>
            <a:r>
              <a:rPr lang="cs-CZ" altLang="cs-CZ" sz="3200" b="1" dirty="0">
                <a:solidFill>
                  <a:srgbClr val="336600"/>
                </a:solidFill>
              </a:rPr>
              <a:t>místní</a:t>
            </a:r>
            <a:r>
              <a:rPr lang="cs-CZ" altLang="cs-CZ" sz="3200" b="1" dirty="0"/>
              <a:t>   </a:t>
            </a:r>
            <a:r>
              <a:rPr lang="cs-CZ" altLang="cs-CZ" sz="2400" b="1" dirty="0" err="1"/>
              <a:t>místní</a:t>
            </a:r>
            <a:r>
              <a:rPr lang="cs-CZ" altLang="cs-CZ" sz="2400" b="1" dirty="0"/>
              <a:t> větrání</a:t>
            </a:r>
            <a:br>
              <a:rPr lang="cs-CZ" altLang="cs-CZ" sz="2400" b="1" dirty="0"/>
            </a:br>
            <a:r>
              <a:rPr lang="cs-CZ" altLang="cs-CZ" sz="2400" b="1" dirty="0"/>
              <a:t>                                         místní odsávání</a:t>
            </a:r>
            <a:br>
              <a:rPr lang="cs-CZ" altLang="cs-CZ" sz="2400" b="1" dirty="0"/>
            </a:br>
            <a:r>
              <a:rPr lang="cs-CZ" altLang="cs-CZ" sz="2400" b="1" dirty="0"/>
              <a:t>                                         vzduchové clony, sprchy, oázy</a:t>
            </a:r>
            <a:br>
              <a:rPr lang="cs-CZ" altLang="cs-CZ" sz="2400" b="1" dirty="0"/>
            </a:b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400" b="1" dirty="0"/>
              <a:t>                                 </a:t>
            </a:r>
            <a:r>
              <a:rPr lang="cs-CZ" altLang="cs-CZ" b="1" dirty="0" smtClean="0">
                <a:solidFill>
                  <a:srgbClr val="FF0000"/>
                </a:solidFill>
              </a:rPr>
              <a:t>*</a:t>
            </a:r>
            <a:r>
              <a:rPr lang="cs-CZ" altLang="cs-CZ" sz="2400" b="1" dirty="0"/>
              <a:t>  </a:t>
            </a:r>
            <a:r>
              <a:rPr lang="cs-CZ" altLang="cs-CZ" sz="3200" b="1" dirty="0">
                <a:solidFill>
                  <a:srgbClr val="CC3300"/>
                </a:solidFill>
              </a:rPr>
              <a:t>havarijní, protipožární</a:t>
            </a:r>
            <a:endParaRPr lang="cs-CZ" altLang="cs-CZ" b="1" dirty="0" smtClean="0">
              <a:solidFill>
                <a:srgbClr val="CC3300"/>
              </a:solidFill>
            </a:endParaRPr>
          </a:p>
        </p:txBody>
      </p:sp>
      <p:sp>
        <p:nvSpPr>
          <p:cNvPr id="139267" name="Line 3"/>
          <p:cNvSpPr>
            <a:spLocks noChangeShapeType="1"/>
          </p:cNvSpPr>
          <p:nvPr/>
        </p:nvSpPr>
        <p:spPr bwMode="auto">
          <a:xfrm flipV="1">
            <a:off x="5791201" y="2492896"/>
            <a:ext cx="109696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9268" name="Line 4"/>
          <p:cNvSpPr>
            <a:spLocks noChangeShapeType="1"/>
          </p:cNvSpPr>
          <p:nvPr/>
        </p:nvSpPr>
        <p:spPr bwMode="auto">
          <a:xfrm>
            <a:off x="5880101" y="1916114"/>
            <a:ext cx="1008063" cy="5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9269" name="Picture 5" descr="msotw9_temp0"/>
          <p:cNvPicPr>
            <a:picLocks noChangeAspect="1" noChangeArrowheads="1"/>
          </p:cNvPicPr>
          <p:nvPr/>
        </p:nvPicPr>
        <p:blipFill>
          <a:blip r:embed="rId2">
            <a:lum bright="2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2895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14339"/>
            <a:ext cx="8229600" cy="960437"/>
          </a:xfrm>
        </p:spPr>
        <p:txBody>
          <a:bodyPr/>
          <a:lstStyle/>
          <a:p>
            <a:r>
              <a:rPr lang="cs-CZ" altLang="cs-CZ" b="1" dirty="0" smtClean="0">
                <a:solidFill>
                  <a:schemeClr val="tx1"/>
                </a:solidFill>
              </a:rPr>
              <a:t>Zdroje sálavého tepla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6350" y="2276475"/>
            <a:ext cx="7664450" cy="3849688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Char char="­"/>
            </a:pPr>
            <a:r>
              <a:rPr lang="cs-CZ" altLang="cs-CZ" sz="3600" b="1" dirty="0"/>
              <a:t>     </a:t>
            </a:r>
            <a:r>
              <a:rPr lang="cs-CZ" altLang="cs-CZ" sz="3600" b="1" dirty="0">
                <a:solidFill>
                  <a:schemeClr val="folHlink"/>
                </a:solidFill>
                <a:latin typeface="+mj-lt"/>
              </a:rPr>
              <a:t>Sluneční radiace</a:t>
            </a:r>
            <a:endParaRPr lang="cs-CZ" altLang="cs-CZ" sz="3600" b="1" dirty="0">
              <a:latin typeface="+mj-lt"/>
            </a:endParaRP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cs-CZ" altLang="cs-CZ" sz="3600" b="1" dirty="0">
                <a:solidFill>
                  <a:srgbClr val="006600"/>
                </a:solidFill>
                <a:latin typeface="+mj-lt"/>
              </a:rPr>
              <a:t>      Sálavé vytápění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cs-CZ" altLang="cs-CZ" sz="3600" b="1" dirty="0">
                <a:latin typeface="+mj-lt"/>
              </a:rPr>
              <a:t>      Důsledek technologie</a:t>
            </a:r>
          </a:p>
        </p:txBody>
      </p:sp>
    </p:spTree>
    <p:extLst>
      <p:ext uri="{BB962C8B-B14F-4D97-AF65-F5344CB8AC3E}">
        <p14:creationId xmlns:p14="http://schemas.microsoft.com/office/powerpoint/2010/main" val="4768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219200"/>
          </a:xfrm>
        </p:spPr>
        <p:txBody>
          <a:bodyPr/>
          <a:lstStyle/>
          <a:p>
            <a:pPr eaLnBrk="1" hangingPunct="1"/>
            <a:r>
              <a:rPr lang="cs-CZ" altLang="cs-CZ" sz="2800" b="1"/>
              <a:t>Větrání kombinované – nucený přívod, přirozený odvod vzduchu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40292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14000"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30350"/>
            <a:ext cx="83058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2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36002"/>
            <a:ext cx="8229600" cy="162718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cs-CZ" altLang="cs-CZ" sz="2800" b="1"/>
              <a:t>Rozhodující parametry nuceného větrání</a:t>
            </a:r>
            <a:r>
              <a:rPr lang="cs-CZ" altLang="cs-CZ" sz="2800" b="1">
                <a:solidFill>
                  <a:srgbClr val="FFFF00"/>
                </a:solidFill>
              </a:rPr>
              <a:t/>
            </a:r>
            <a:br>
              <a:rPr lang="cs-CZ" altLang="cs-CZ" sz="2800" b="1">
                <a:solidFill>
                  <a:srgbClr val="FFFF00"/>
                </a:solidFill>
              </a:rPr>
            </a:br>
            <a:r>
              <a:rPr lang="cs-CZ" altLang="cs-CZ" sz="2800" b="1"/>
              <a:t>množství vzduchu –   distribuce vzduchu</a:t>
            </a:r>
            <a:endParaRPr lang="cs-CZ" altLang="cs-CZ" sz="2800" b="1">
              <a:solidFill>
                <a:srgbClr val="FFFF00"/>
              </a:solidFill>
            </a:endParaRPr>
          </a:p>
        </p:txBody>
      </p:sp>
      <p:pic>
        <p:nvPicPr>
          <p:cNvPr id="141315" name="Picture 3" descr="msotw9_temp0"/>
          <p:cNvPicPr>
            <a:picLocks noChangeAspect="1" noChangeArrowheads="1"/>
          </p:cNvPicPr>
          <p:nvPr/>
        </p:nvPicPr>
        <p:blipFill>
          <a:blip r:embed="rId3">
            <a:lum bright="28000" contras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723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5029200" y="1049595"/>
            <a:ext cx="3657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1317" name="Text Box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3600">
              <a:solidFill>
                <a:srgbClr val="FF0000"/>
              </a:solidFill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8686800" y="434340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95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1626"/>
            <a:ext cx="7772400" cy="841375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accent2"/>
                </a:solidFill>
              </a:rPr>
              <a:t>Celkové větrání ovlivní místní odsávání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1"/>
            <a:ext cx="8229600" cy="452596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43364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2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1"/>
            <a:ext cx="396240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5" name="Picture 5" descr="msotw9_temp0"/>
          <p:cNvPicPr>
            <a:picLocks noChangeAspect="1" noChangeArrowheads="1"/>
          </p:cNvPicPr>
          <p:nvPr/>
        </p:nvPicPr>
        <p:blipFill>
          <a:blip r:embed="rId3">
            <a:lum bright="2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7010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6" name="Picture 6" descr="msotw9_temp0"/>
          <p:cNvPicPr>
            <a:picLocks noChangeAspect="1" noChangeArrowheads="1"/>
          </p:cNvPicPr>
          <p:nvPr/>
        </p:nvPicPr>
        <p:blipFill>
          <a:blip r:embed="rId4">
            <a:lum bright="24000" contrast="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302418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9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858962"/>
          </a:xfrm>
        </p:spPr>
        <p:txBody>
          <a:bodyPr/>
          <a:lstStyle/>
          <a:p>
            <a:pPr eaLnBrk="1" hangingPunct="1"/>
            <a:r>
              <a:rPr lang="cs-CZ" altLang="cs-CZ" sz="4000" b="1"/>
              <a:t>Klimatizace</a:t>
            </a:r>
            <a:br>
              <a:rPr lang="cs-CZ" altLang="cs-CZ" sz="4000" b="1"/>
            </a:br>
            <a:r>
              <a:rPr lang="cs-CZ" altLang="cs-CZ" sz="3600" b="1">
                <a:solidFill>
                  <a:srgbClr val="800000"/>
                </a:solidFill>
              </a:rPr>
              <a:t>tepelně vlhkostní úprava </a:t>
            </a:r>
            <a:r>
              <a:rPr lang="cs-CZ" altLang="cs-CZ" sz="3600" b="1" u="sng">
                <a:solidFill>
                  <a:srgbClr val="FF0000"/>
                </a:solidFill>
              </a:rPr>
              <a:t>venkovního</a:t>
            </a:r>
            <a:r>
              <a:rPr lang="cs-CZ" altLang="cs-CZ" sz="3600" b="1">
                <a:solidFill>
                  <a:srgbClr val="800000"/>
                </a:solidFill>
              </a:rPr>
              <a:t> filtrovaného vzduchu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736" y="2057401"/>
            <a:ext cx="6491064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*</a:t>
            </a:r>
            <a:r>
              <a:rPr lang="cs-CZ" altLang="cs-CZ" b="1" dirty="0" smtClean="0"/>
              <a:t> </a:t>
            </a:r>
            <a:r>
              <a:rPr lang="cs-CZ" altLang="cs-CZ" b="1" dirty="0"/>
              <a:t>centrální  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  </a:t>
            </a:r>
            <a:r>
              <a:rPr lang="cs-CZ" altLang="cs-CZ" b="1" dirty="0">
                <a:solidFill>
                  <a:srgbClr val="FF0000"/>
                </a:solidFill>
              </a:rPr>
              <a:t>*</a:t>
            </a:r>
            <a:r>
              <a:rPr lang="cs-CZ" altLang="cs-CZ" b="1" dirty="0"/>
              <a:t> zónová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     </a:t>
            </a:r>
            <a:r>
              <a:rPr lang="cs-CZ" altLang="cs-CZ" b="1" dirty="0">
                <a:solidFill>
                  <a:srgbClr val="FF0000"/>
                </a:solidFill>
              </a:rPr>
              <a:t>*</a:t>
            </a:r>
            <a:r>
              <a:rPr lang="cs-CZ" altLang="cs-CZ" b="1" dirty="0"/>
              <a:t> místní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*</a:t>
            </a:r>
            <a:r>
              <a:rPr lang="cs-CZ" altLang="cs-CZ" b="1" dirty="0"/>
              <a:t> jednotková</a:t>
            </a:r>
          </a:p>
          <a:p>
            <a:pPr eaLnBrk="1" hangingPunct="1"/>
            <a:endParaRPr lang="cs-CZ" altLang="cs-CZ" b="1" dirty="0"/>
          </a:p>
          <a:p>
            <a:pPr eaLnBrk="1" hangingPunct="1">
              <a:buFontTx/>
              <a:buNone/>
            </a:pPr>
            <a:r>
              <a:rPr lang="cs-CZ" altLang="cs-CZ" b="1" dirty="0"/>
              <a:t> nízkotlaká      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vysokotlaká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9761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48484" name="Picture 4" descr="SDC10227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0"/>
            <a:ext cx="9210675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847851" y="476250"/>
            <a:ext cx="6911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baseline="30000">
              <a:latin typeface="Verdana" pitchFamily="34" charset="0"/>
            </a:endParaRP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2279650" y="476251"/>
            <a:ext cx="7848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Pozor</a:t>
            </a:r>
            <a:r>
              <a:rPr lang="cs-CZ" sz="28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SPLIT systém </a:t>
            </a:r>
            <a:br>
              <a:rPr lang="cs-CZ" sz="28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cs-CZ" sz="28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není klimatizace !      NENAHRAZUJE VĚTRÁNÍ </a:t>
            </a:r>
            <a:r>
              <a:rPr lang="cs-CZ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!!!!!!</a:t>
            </a:r>
          </a:p>
        </p:txBody>
      </p:sp>
    </p:spTree>
    <p:extLst>
      <p:ext uri="{BB962C8B-B14F-4D97-AF65-F5344CB8AC3E}">
        <p14:creationId xmlns:p14="http://schemas.microsoft.com/office/powerpoint/2010/main" val="13616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Problémy s klimatizací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1"/>
            <a:ext cx="83820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b="1"/>
              <a:t>Investiční náročnost, stavební požadavky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b="1"/>
              <a:t>Provozní náročnost, včetně údržby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b="1"/>
              <a:t>Nelze přizpůsobit změně využití budovy </a:t>
            </a:r>
            <a:br>
              <a:rPr lang="cs-CZ" b="1"/>
            </a:br>
            <a:r>
              <a:rPr lang="cs-CZ" b="1"/>
              <a:t>nebo technologie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cs-CZ" b="1"/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Individuální nesnášenlivost klimatizovaného prostředí – SBS</a:t>
            </a:r>
          </a:p>
        </p:txBody>
      </p:sp>
    </p:spTree>
    <p:extLst>
      <p:ext uri="{BB962C8B-B14F-4D97-AF65-F5344CB8AC3E}">
        <p14:creationId xmlns:p14="http://schemas.microsoft.com/office/powerpoint/2010/main" val="24567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765175"/>
            <a:ext cx="8229600" cy="12827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000066"/>
                </a:solidFill>
              </a:rPr>
              <a:t>Údržba a čištění VZT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28775"/>
            <a:ext cx="8229600" cy="44973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b="1" smtClean="0"/>
          </a:p>
          <a:p>
            <a:pPr algn="ctr" eaLnBrk="1" hangingPunct="1">
              <a:buFontTx/>
              <a:buNone/>
            </a:pPr>
            <a:r>
              <a:rPr lang="cs-CZ" altLang="cs-CZ" sz="3600" b="1"/>
              <a:t>Není to jen výměna filtrů !</a:t>
            </a:r>
          </a:p>
          <a:p>
            <a:pPr eaLnBrk="1" hangingPunct="1">
              <a:buFontTx/>
              <a:buNone/>
            </a:pPr>
            <a:endParaRPr lang="cs-CZ" altLang="cs-CZ" sz="3600" b="1"/>
          </a:p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r>
              <a:rPr lang="cs-CZ" altLang="cs-CZ" b="1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459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836614"/>
            <a:ext cx="8964613" cy="936625"/>
          </a:xfrm>
        </p:spPr>
        <p:txBody>
          <a:bodyPr/>
          <a:lstStyle/>
          <a:p>
            <a:pPr algn="l" eaLnBrk="1" hangingPunct="1"/>
            <a:endParaRPr lang="cs-CZ" altLang="cs-CZ" sz="2400" b="1">
              <a:solidFill>
                <a:srgbClr val="663300"/>
              </a:solidFill>
              <a:sym typeface="Symbol" pitchFamily="18" charset="2"/>
            </a:endParaRPr>
          </a:p>
        </p:txBody>
      </p:sp>
      <p:pic>
        <p:nvPicPr>
          <p:cNvPr id="154627" name="Picture 3" descr="P81203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38" y="3252790"/>
            <a:ext cx="3527354" cy="26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8" name="Picture 4" descr="PB140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4375"/>
          <a:stretch>
            <a:fillRect/>
          </a:stretch>
        </p:blipFill>
        <p:spPr bwMode="auto">
          <a:xfrm>
            <a:off x="-6962775" y="-5019675"/>
            <a:ext cx="26384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5" descr="PB1403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-5829300"/>
            <a:ext cx="26384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0" name="Picture 6" descr="PB1403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-5829300"/>
            <a:ext cx="26384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1" name="Picture 7" descr="PB1403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31790"/>
            <a:ext cx="3888854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2" name="Picture 8" descr="P72002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22" y="331790"/>
            <a:ext cx="3491535" cy="26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07" y="3252790"/>
            <a:ext cx="3726187" cy="27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3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P8120285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lum bright="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6989" y="602396"/>
            <a:ext cx="3823079" cy="28662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651" name="Picture 3" descr="PB140313"/>
          <p:cNvPicPr>
            <a:picLocks noGrp="1" noChangeAspect="1" noChangeArrowheads="1"/>
          </p:cNvPicPr>
          <p:nvPr>
            <p:ph type="body" idx="4294967295"/>
          </p:nvPr>
        </p:nvPicPr>
        <p:blipFill rotWithShape="1">
          <a:blip r:embed="rId3" cstate="print">
            <a:lum bright="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062" b="13217"/>
          <a:stretch/>
        </p:blipFill>
        <p:spPr>
          <a:xfrm>
            <a:off x="2157861" y="3573465"/>
            <a:ext cx="4082603" cy="30005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652" name="Picture 4" descr="PB170367"/>
          <p:cNvPicPr>
            <a:picLocks noChangeAspect="1" noChangeArrowheads="1"/>
          </p:cNvPicPr>
          <p:nvPr/>
        </p:nvPicPr>
        <p:blipFill>
          <a:blip r:embed="rId4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2" y="590384"/>
            <a:ext cx="3857872" cy="290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5" descr="P812032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b="5516"/>
          <a:stretch/>
        </p:blipFill>
        <p:spPr bwMode="auto">
          <a:xfrm>
            <a:off x="6376989" y="3573465"/>
            <a:ext cx="3516215" cy="264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8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Čištění VZT</a:t>
            </a:r>
            <a:r>
              <a:rPr lang="cs-CZ" sz="3200" b="1">
                <a:solidFill>
                  <a:srgbClr val="FFFF66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136195" name="Picture 3" descr="sejmout0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727075"/>
            <a:ext cx="8283575" cy="578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pic>
        <p:nvPicPr>
          <p:cNvPr id="70660" name="Picture 4" descr="DSCN1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64" y="433338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44" y="1412776"/>
            <a:ext cx="3005256" cy="20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autob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43301"/>
            <a:ext cx="413385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23592" y="472514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Sluneční radiaci nelze vždy stínícími prvky omezit</a:t>
            </a:r>
          </a:p>
        </p:txBody>
      </p:sp>
    </p:spTree>
    <p:extLst>
      <p:ext uri="{BB962C8B-B14F-4D97-AF65-F5344CB8AC3E}">
        <p14:creationId xmlns:p14="http://schemas.microsoft.com/office/powerpoint/2010/main" val="1718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37219" name="Picture 3" descr="sejmout0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5192" y="365125"/>
            <a:ext cx="2493962" cy="259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20" name="Picture 4" descr="sejmout000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6186" r="6460" b="8949"/>
          <a:stretch/>
        </p:blipFill>
        <p:spPr>
          <a:xfrm>
            <a:off x="4365938" y="2665926"/>
            <a:ext cx="5447763" cy="336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5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981200" y="333376"/>
            <a:ext cx="8229600" cy="16557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ČSN EN 15780</a:t>
            </a:r>
            <a:r>
              <a:rPr lang="cs-CZ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cs-CZ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200" b="1"/>
              <a:t>Větrání budov – Vzduchovody – Čistota vzduchotechnických zařízení</a:t>
            </a:r>
            <a:br>
              <a:rPr lang="cs-CZ" sz="3200" b="1"/>
            </a:br>
            <a:endParaRPr lang="cs-CZ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81200" y="2060575"/>
            <a:ext cx="8229600" cy="406558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cs-CZ" b="1" dirty="0" smtClean="0"/>
              <a:t>  hodnocení potřeby čištění (vizuálně, </a:t>
            </a:r>
            <a:br>
              <a:rPr lang="cs-CZ" b="1" dirty="0" smtClean="0"/>
            </a:br>
            <a:r>
              <a:rPr lang="cs-CZ" b="1" dirty="0" smtClean="0"/>
              <a:t>  měřením);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cs-CZ" b="1" dirty="0" smtClean="0"/>
              <a:t>  stanovení četnosti čištění (obecné </a:t>
            </a:r>
            <a:br>
              <a:rPr lang="cs-CZ" b="1" dirty="0" smtClean="0"/>
            </a:br>
            <a:r>
              <a:rPr lang="cs-CZ" b="1" dirty="0" smtClean="0"/>
              <a:t>  pokyny);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cs-CZ" b="1" dirty="0" smtClean="0"/>
              <a:t>  výběr čistící metody;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cs-CZ" b="1" dirty="0" smtClean="0"/>
              <a:t>  hodnocení výsledku čištění.</a:t>
            </a:r>
          </a:p>
          <a:p>
            <a:pPr marL="0" indent="0"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519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0826" y="1001714"/>
            <a:ext cx="4067175" cy="22828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Nové administrativní budovy </a:t>
            </a:r>
            <a:br>
              <a:rPr 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kancelářemi typu </a:t>
            </a:r>
            <a:br>
              <a:rPr 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 space</a:t>
            </a:r>
            <a:br>
              <a:rPr 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400"/>
              <a:t>(20 – 300 zaměstnanců)</a:t>
            </a:r>
            <a:br>
              <a:rPr lang="cs-CZ" sz="2400"/>
            </a:br>
            <a:endParaRPr lang="cs-CZ" sz="240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73060" name="Picture 4" descr="ad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932363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1" name="Picture 5" descr="ad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4591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2" name="Picture 6" descr="ad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429000"/>
            <a:ext cx="4643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79875" name="Picture 3" descr="infrazaric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4343400"/>
            <a:ext cx="4897438" cy="22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6" name="Picture 4" descr="msoF355A"/>
          <p:cNvPicPr>
            <a:picLocks noChangeAspect="1" noChangeArrowheads="1"/>
          </p:cNvPicPr>
          <p:nvPr/>
        </p:nvPicPr>
        <p:blipFill>
          <a:blip r:embed="rId4">
            <a:lum bright="-1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895601"/>
            <a:ext cx="23780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 descr="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1"/>
            <a:ext cx="32400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 descr="Irc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23050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tmavá zářič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228600"/>
            <a:ext cx="2613025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953000" y="2514601"/>
            <a:ext cx="2667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rgbClr val="002060"/>
                </a:solidFill>
                <a:latin typeface="Verdana" pitchFamily="34" charset="0"/>
              </a:rPr>
              <a:t>Sálavé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rgbClr val="002060"/>
                </a:solidFill>
                <a:latin typeface="Verdana" pitchFamily="34" charset="0"/>
              </a:rPr>
              <a:t>vytápění</a:t>
            </a:r>
          </a:p>
        </p:txBody>
      </p:sp>
    </p:spTree>
    <p:extLst>
      <p:ext uri="{BB962C8B-B14F-4D97-AF65-F5344CB8AC3E}">
        <p14:creationId xmlns:p14="http://schemas.microsoft.com/office/powerpoint/2010/main" val="35306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00100"/>
          </a:xfrm>
        </p:spPr>
        <p:txBody>
          <a:bodyPr/>
          <a:lstStyle/>
          <a:p>
            <a:r>
              <a:rPr lang="cs-CZ" altLang="cs-CZ" sz="3600" b="1">
                <a:solidFill>
                  <a:srgbClr val="000000"/>
                </a:solidFill>
                <a:latin typeface="Times New Roman" pitchFamily="18" charset="0"/>
              </a:rPr>
              <a:t>Problémy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507288" cy="45259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/>
              <a:t>          </a:t>
            </a:r>
            <a:r>
              <a:rPr lang="cs-CZ" altLang="cs-CZ" b="1" dirty="0">
                <a:latin typeface="Times New Roman" pitchFamily="18" charset="0"/>
              </a:rPr>
              <a:t>elektrické                        plynové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latin typeface="Times New Roman" pitchFamily="18" charset="0"/>
              </a:rPr>
              <a:t>      sálavé vytápění              sálavé vytápění</a:t>
            </a:r>
          </a:p>
          <a:p>
            <a:pPr>
              <a:buFontTx/>
              <a:buNone/>
            </a:pPr>
            <a:endParaRPr lang="cs-CZ" altLang="cs-CZ" b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cs-CZ" altLang="cs-CZ" b="1" dirty="0">
                <a:latin typeface="Times New Roman" pitchFamily="18" charset="0"/>
              </a:rPr>
              <a:t>    </a:t>
            </a:r>
            <a:r>
              <a:rPr lang="cs-CZ" altLang="cs-CZ" b="1" dirty="0">
                <a:solidFill>
                  <a:srgbClr val="CC0000"/>
                </a:solidFill>
                <a:latin typeface="Times New Roman" pitchFamily="18" charset="0"/>
              </a:rPr>
              <a:t>▫</a:t>
            </a:r>
            <a:r>
              <a:rPr lang="cs-CZ" altLang="cs-CZ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</a:rPr>
              <a:t>teploty vzduchu       </a:t>
            </a:r>
            <a:r>
              <a:rPr lang="cs-CZ" altLang="cs-CZ" b="1" dirty="0">
                <a:solidFill>
                  <a:srgbClr val="CC0000"/>
                </a:solidFill>
                <a:latin typeface="Times New Roman" pitchFamily="18" charset="0"/>
              </a:rPr>
              <a:t>▫</a:t>
            </a:r>
            <a:r>
              <a:rPr lang="cs-CZ" altLang="cs-CZ" b="1" dirty="0">
                <a:latin typeface="Times New Roman" pitchFamily="18" charset="0"/>
              </a:rPr>
              <a:t> teploty vzduchu, povrchové</a:t>
            </a:r>
          </a:p>
          <a:p>
            <a:pPr>
              <a:buFontTx/>
              <a:buNone/>
            </a:pPr>
            <a:r>
              <a:rPr lang="cs-CZ" altLang="cs-CZ" b="1" dirty="0">
                <a:solidFill>
                  <a:srgbClr val="CC0000"/>
                </a:solidFill>
                <a:latin typeface="Times New Roman" pitchFamily="18" charset="0"/>
              </a:rPr>
              <a:t>    ▫</a:t>
            </a:r>
            <a:r>
              <a:rPr lang="cs-CZ" altLang="cs-CZ" b="1" dirty="0">
                <a:latin typeface="Times New Roman" pitchFamily="18" charset="0"/>
              </a:rPr>
              <a:t> povrchové teploty    </a:t>
            </a:r>
            <a:r>
              <a:rPr lang="cs-CZ" altLang="cs-CZ" b="1" dirty="0">
                <a:solidFill>
                  <a:srgbClr val="CC0000"/>
                </a:solidFill>
                <a:latin typeface="Times New Roman" pitchFamily="18" charset="0"/>
              </a:rPr>
              <a:t>▫</a:t>
            </a:r>
            <a:r>
              <a:rPr lang="cs-CZ" altLang="cs-CZ" b="1" dirty="0">
                <a:latin typeface="Times New Roman" pitchFamily="18" charset="0"/>
              </a:rPr>
              <a:t> spaliny               ▫ </a:t>
            </a:r>
            <a:r>
              <a:rPr lang="cs-CZ" altLang="cs-CZ" b="1" dirty="0">
                <a:solidFill>
                  <a:srgbClr val="FF0000"/>
                </a:solidFill>
                <a:latin typeface="Times New Roman" pitchFamily="18" charset="0"/>
              </a:rPr>
              <a:t>větrání</a:t>
            </a:r>
            <a:endParaRPr lang="cs-CZ" altLang="cs-CZ" b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cs-CZ" altLang="cs-CZ" b="1" dirty="0">
                <a:latin typeface="Times New Roman" pitchFamily="18" charset="0"/>
              </a:rPr>
              <a:t>                                         </a:t>
            </a:r>
            <a:r>
              <a:rPr lang="cs-CZ" altLang="cs-CZ" b="1" dirty="0">
                <a:solidFill>
                  <a:srgbClr val="CC0000"/>
                </a:solidFill>
                <a:latin typeface="Times New Roman" pitchFamily="18" charset="0"/>
              </a:rPr>
              <a:t>▫</a:t>
            </a:r>
            <a:r>
              <a:rPr lang="cs-CZ" altLang="cs-CZ" b="1" dirty="0">
                <a:latin typeface="Times New Roman" pitchFamily="18" charset="0"/>
              </a:rPr>
              <a:t> vypalování prachu </a:t>
            </a:r>
          </a:p>
          <a:p>
            <a:pPr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</a:t>
            </a:r>
            <a:r>
              <a:rPr lang="cs-CZ" altLang="cs-CZ" b="1" dirty="0">
                <a:latin typeface="Times New Roman" pitchFamily="18" charset="0"/>
              </a:rPr>
              <a:t>▫</a:t>
            </a:r>
            <a:r>
              <a:rPr lang="cs-CZ" altLang="cs-CZ" b="1" dirty="0">
                <a:solidFill>
                  <a:srgbClr val="FF0000"/>
                </a:solidFill>
                <a:latin typeface="Times New Roman" pitchFamily="18" charset="0"/>
              </a:rPr>
              <a:t> spalovací vzduch</a:t>
            </a:r>
          </a:p>
          <a:p>
            <a:pPr>
              <a:buFontTx/>
              <a:buNone/>
            </a:pPr>
            <a:r>
              <a:rPr lang="cs-CZ" altLang="cs-CZ" b="1" dirty="0">
                <a:latin typeface="Times New Roman" pitchFamily="18" charset="0"/>
              </a:rPr>
              <a:t>                          </a:t>
            </a:r>
            <a:r>
              <a:rPr lang="cs-CZ" altLang="cs-CZ" b="1" dirty="0">
                <a:solidFill>
                  <a:srgbClr val="000000"/>
                </a:solidFill>
                <a:latin typeface="Times New Roman" pitchFamily="18" charset="0"/>
              </a:rPr>
              <a:t>intenzita sálání</a:t>
            </a:r>
            <a:r>
              <a:rPr lang="cs-CZ" altLang="cs-CZ" b="1" dirty="0">
                <a:latin typeface="Times New Roman" pitchFamily="18" charset="0"/>
              </a:rPr>
              <a:t>                      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424113" y="1557339"/>
            <a:ext cx="2881312" cy="1150937"/>
          </a:xfrm>
          <a:prstGeom prst="rect">
            <a:avLst/>
          </a:prstGeom>
          <a:noFill/>
          <a:ln w="38100">
            <a:solidFill>
              <a:srgbClr val="FF33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735639" y="1557339"/>
            <a:ext cx="3024187" cy="11509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4151314" y="5013326"/>
            <a:ext cx="2808287" cy="720725"/>
          </a:xfrm>
          <a:prstGeom prst="flowChartPunchedTap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3935413" y="2781301"/>
            <a:ext cx="0" cy="3603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7248525" y="2781301"/>
            <a:ext cx="0" cy="3603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flipH="1">
            <a:off x="6743700" y="4581525"/>
            <a:ext cx="215900" cy="43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3935413" y="4221164"/>
            <a:ext cx="431800" cy="720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V="1">
            <a:off x="7535864" y="3860800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3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>
                <a:solidFill>
                  <a:srgbClr val="800000"/>
                </a:solidFill>
                <a:latin typeface="Verdana" pitchFamily="34" charset="0"/>
              </a:rPr>
              <a:t>                 Plynové infrazářiče </a:t>
            </a:r>
            <a:br>
              <a:rPr lang="cs-CZ" altLang="cs-CZ" sz="3600" b="1">
                <a:solidFill>
                  <a:srgbClr val="800000"/>
                </a:solidFill>
                <a:latin typeface="Verdana" pitchFamily="34" charset="0"/>
              </a:rPr>
            </a:br>
            <a:r>
              <a:rPr lang="cs-CZ" altLang="cs-CZ" sz="3600" b="1">
                <a:solidFill>
                  <a:srgbClr val="800000"/>
                </a:solidFill>
                <a:latin typeface="Verdana" pitchFamily="34" charset="0"/>
              </a:rPr>
              <a:t>                               – světlé</a:t>
            </a:r>
          </a:p>
        </p:txBody>
      </p:sp>
      <p:pic>
        <p:nvPicPr>
          <p:cNvPr id="123907" name="Picture 3" descr="msotw9_temp0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93" y="2073198"/>
            <a:ext cx="854233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464153" y="5877273"/>
            <a:ext cx="2376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        900 – 950 °C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6959600" y="6165850"/>
            <a:ext cx="370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FF00"/>
                </a:solidFill>
              </a:rPr>
              <a:t>                       </a:t>
            </a:r>
            <a:r>
              <a:rPr lang="cs-CZ" altLang="cs-CZ" sz="2400" b="1">
                <a:solidFill>
                  <a:srgbClr val="000066"/>
                </a:solidFill>
              </a:rPr>
              <a:t>min NO</a:t>
            </a:r>
            <a:r>
              <a:rPr lang="cs-CZ" altLang="cs-CZ" sz="2400" b="1" baseline="-25000">
                <a:solidFill>
                  <a:srgbClr val="000066"/>
                </a:solidFill>
              </a:rPr>
              <a:t>x</a:t>
            </a:r>
            <a:endParaRPr lang="cs-CZ" altLang="cs-CZ" sz="2400" b="1">
              <a:solidFill>
                <a:srgbClr val="000066"/>
              </a:solidFill>
            </a:endParaRPr>
          </a:p>
        </p:txBody>
      </p:sp>
      <p:pic>
        <p:nvPicPr>
          <p:cNvPr id="123911" name="Picture 7" descr="sunrad2_big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210050" cy="2228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6550"/>
            <a:ext cx="8229600" cy="831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>
                <a:latin typeface="Verdana" pitchFamily="34" charset="0"/>
              </a:rPr>
              <a:t>                  Plynové infrazářiče</a:t>
            </a:r>
            <a:br>
              <a:rPr lang="cs-CZ" altLang="cs-CZ" sz="3600" b="1">
                <a:latin typeface="Verdana" pitchFamily="34" charset="0"/>
              </a:rPr>
            </a:br>
            <a:r>
              <a:rPr lang="cs-CZ" altLang="cs-CZ" sz="3600" b="1">
                <a:latin typeface="Verdana" pitchFamily="34" charset="0"/>
              </a:rPr>
              <a:t>                               – tmavé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124932" name="Picture 4" descr="msotw9_temp0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98" y="1688306"/>
            <a:ext cx="8632825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8328026" y="4365625"/>
            <a:ext cx="20161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180 – 580 °C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 flipV="1">
            <a:off x="8543926" y="4724401"/>
            <a:ext cx="504825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919288" y="3429001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524000" y="3213100"/>
            <a:ext cx="226853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  160 – 250 °C</a:t>
            </a: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H="1" flipV="1">
            <a:off x="2855640" y="3752057"/>
            <a:ext cx="792162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7967663" y="4005264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povrch trubice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1774826" y="3860801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      spaliny </a:t>
            </a:r>
          </a:p>
        </p:txBody>
      </p:sp>
      <p:pic>
        <p:nvPicPr>
          <p:cNvPr id="124940" name="Picture 12" descr="panrad2_bi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-531813"/>
            <a:ext cx="4371975" cy="27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1012</Words>
  <Application>Microsoft Office PowerPoint</Application>
  <PresentationFormat>Širokoúhlá obrazovka</PresentationFormat>
  <Paragraphs>335</Paragraphs>
  <Slides>52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Comic Sans MS</vt:lpstr>
      <vt:lpstr>Symbol</vt:lpstr>
      <vt:lpstr>Times New Roman</vt:lpstr>
      <vt:lpstr>Verdana</vt:lpstr>
      <vt:lpstr>Wingdings</vt:lpstr>
      <vt:lpstr>Motiv Office</vt:lpstr>
      <vt:lpstr>     Vyhláška č. 343/2009 Sb.  - školy  Celoročně přípustné teploty při va = 0,1 až 0,2 m/s;                                                            rh = 30 až 65 %; t  3 °C  </vt:lpstr>
      <vt:lpstr>Pobytové prostory   vyhláška č. 6/2003 Sb.</vt:lpstr>
      <vt:lpstr>Práce v horku</vt:lpstr>
      <vt:lpstr>Zdroje sálavého tepla</vt:lpstr>
      <vt:lpstr>Prezentace aplikace PowerPoint</vt:lpstr>
      <vt:lpstr>Prezentace aplikace PowerPoint</vt:lpstr>
      <vt:lpstr>Problémy</vt:lpstr>
      <vt:lpstr>                 Plynové infrazářiče                                 – světlé</vt:lpstr>
      <vt:lpstr>                  Plynové infrazářiče                                – tmavé</vt:lpstr>
      <vt:lpstr>Technologické zdroje sálavého tepla</vt:lpstr>
      <vt:lpstr>Sálavé teplo jako důsledek technologie</vt:lpstr>
      <vt:lpstr>Ochrana proti sálavému teplu</vt:lpstr>
      <vt:lpstr>Vzduchová sprcha</vt:lpstr>
      <vt:lpstr>Přirozené větrání s místním odsáváním  a mobilní vzduchovou sprchou</vt:lpstr>
      <vt:lpstr>Správné umístění vzduchové sprchy – proud přiváděného vzduchu respektuje tepelný tok</vt:lpstr>
      <vt:lpstr>Vzduchová oáza</vt:lpstr>
      <vt:lpstr>Řídící kabina ve válcovně</vt:lpstr>
      <vt:lpstr>?  Jak měřit   ?  Jak hodnotit</vt:lpstr>
      <vt:lpstr> Icl   ?</vt:lpstr>
      <vt:lpstr>Celkovou celosměnovou tepelnou zátěž je třeba zhodnotit na základě vypočítané produkce  potu. Stejným způsobem je třeba zkontrolovat, zda při dvanácti-hodinové směně není překročena přípustná produkce potu, tj. 4 litry potu za směnu. </vt:lpstr>
      <vt:lpstr>Prezentace aplikace PowerPoint</vt:lpstr>
      <vt:lpstr>Výměna vzduchu  v prostoru </vt:lpstr>
      <vt:lpstr>Obecné kritérium pro stanovení nezbytného množství větracího vzduchu vychází z produkce CO2:  při produkci 20 l.h-1/os, bez dalšího vnitřního zdroje, při venkovní koncentraci 0,03 % CO2 a požadované vnitřní  0,1 až 0,15 % CO2 vychází              cca 15 až 25 m3h-1/os</vt:lpstr>
      <vt:lpstr>               </vt:lpstr>
      <vt:lpstr>         Přirozené větrání  * infiltrace        exfiltrace               * provětrání                        * šachtové                           větrání                                      * aerace </vt:lpstr>
      <vt:lpstr>              Infiltrace, exfiltrace, provětrání</vt:lpstr>
      <vt:lpstr>Šachtové větrání využití komínového tahu</vt:lpstr>
      <vt:lpstr>Aerace</vt:lpstr>
      <vt:lpstr>Funkce oken</vt:lpstr>
      <vt:lpstr>Prezentace aplikace PowerPoint</vt:lpstr>
      <vt:lpstr>Výměna vzduchu v místnosti 30 m3, …..</vt:lpstr>
      <vt:lpstr>Infiltrace/exfiltrace  u stavebně těsných objektů s těsnými nebo utěsněnými okny                                                               ≈ 0 ,   tj. přirozené větrání není funkční  a nezajistí požadavky předpisů,  resp. min hygienický požadavek na větrání  </vt:lpstr>
      <vt:lpstr>Vyhláška č. 20/2012 Sb.  - pobytové prostory:</vt:lpstr>
      <vt:lpstr>Účinky CO2 na lidský organismus</vt:lpstr>
      <vt:lpstr>Velký problém s kvalitou vnitřního   prostředí staveb – plynové spotřebiče</vt:lpstr>
      <vt:lpstr>Plynové spotřebiče v provedení A</vt:lpstr>
      <vt:lpstr>Prezentace aplikace PowerPoint</vt:lpstr>
      <vt:lpstr>Prezentace aplikace PowerPoint</vt:lpstr>
      <vt:lpstr>Nucené větrání  * celkové  podtlakové                            přetlakové                                rozdílové                            rovnotlaké          * oblastní, zónové               *  místní   místní větrání                                          místní odsávání                                          vzduchové clony, sprchy, oázy                                   *  havarijní, protipožární</vt:lpstr>
      <vt:lpstr>Větrání kombinované – nucený přívod, přirozený odvod vzduchu</vt:lpstr>
      <vt:lpstr>Rozhodující parametry nuceného větrání množství vzduchu –   distribuce vzduchu</vt:lpstr>
      <vt:lpstr>Celkové větrání ovlivní místní odsávání</vt:lpstr>
      <vt:lpstr>Klimatizace tepelně vlhkostní úprava venkovního filtrovaného vzduchu</vt:lpstr>
      <vt:lpstr>Prezentace aplikace PowerPoint</vt:lpstr>
      <vt:lpstr>Problémy s klimatizací</vt:lpstr>
      <vt:lpstr>Údržba a čištění VZT</vt:lpstr>
      <vt:lpstr>Prezentace aplikace PowerPoint</vt:lpstr>
      <vt:lpstr>Prezentace aplikace PowerPoint</vt:lpstr>
      <vt:lpstr>Čištění VZT </vt:lpstr>
      <vt:lpstr>Prezentace aplikace PowerPoint</vt:lpstr>
      <vt:lpstr>ČSN EN 15780  Větrání budov – Vzduchovody – Čistota vzduchotechnických zařízení </vt:lpstr>
      <vt:lpstr>Nové administrativní budovy  s kancelářemi typu  open space (20 – 300 zaměstnanců) </vt:lpstr>
    </vt:vector>
  </TitlesOfParts>
  <Company>Vodní zdroje Ekomonitor spol. s r. 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Platné předpisy stanovující limity pro jednotlivé faktory vnitřního prostředí + požadavky na větrání</dc:title>
  <dc:creator>kamila.stoklasova</dc:creator>
  <cp:lastModifiedBy>kamila.stoklasova</cp:lastModifiedBy>
  <cp:revision>7</cp:revision>
  <dcterms:created xsi:type="dcterms:W3CDTF">2014-02-25T11:37:31Z</dcterms:created>
  <dcterms:modified xsi:type="dcterms:W3CDTF">2014-02-25T11:52:36Z</dcterms:modified>
</cp:coreProperties>
</file>