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  <p:sldId id="331" r:id="rId76"/>
    <p:sldId id="332" r:id="rId7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1D813B-FE30-4B62-B293-A08EBF2C3D0D}" type="datetimeFigureOut">
              <a:rPr lang="cs-CZ" smtClean="0"/>
              <a:t>25. 2. 2014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49C1BE-AEFD-451A-A00B-796CD21BDA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9064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7C6EE54-B149-4590-94B8-2EB78990D624}" type="slidenum">
              <a:rPr lang="cs-CZ" altLang="cs-CZ" smtClean="0"/>
              <a:pPr eaLnBrk="1" hangingPunct="1">
                <a:spcBef>
                  <a:spcPct val="0"/>
                </a:spcBef>
              </a:pPr>
              <a:t>4</a:t>
            </a:fld>
            <a:endParaRPr lang="cs-CZ" altLang="cs-CZ" smtClean="0"/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cs-CZ" altLang="cs-CZ" smtClean="0"/>
              <a:t>ČSN EN 7730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46738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DCA1C16-9AF5-461B-9703-8EB70BE9FAAF}" type="slidenum">
              <a:rPr lang="cs-CZ" altLang="cs-CZ" smtClean="0"/>
              <a:pPr eaLnBrk="1" hangingPunct="1">
                <a:spcBef>
                  <a:spcPct val="0"/>
                </a:spcBef>
              </a:pPr>
              <a:t>28</a:t>
            </a:fld>
            <a:endParaRPr lang="cs-CZ" altLang="cs-CZ" smtClean="0"/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cs-CZ" altLang="cs-CZ" sz="800" b="1" smtClean="0">
                <a:solidFill>
                  <a:schemeClr val="folHlink"/>
                </a:solidFill>
              </a:rPr>
              <a:t/>
            </a:r>
            <a:br>
              <a:rPr lang="cs-CZ" altLang="cs-CZ" sz="800" b="1" smtClean="0">
                <a:solidFill>
                  <a:schemeClr val="folHlink"/>
                </a:solidFill>
              </a:rPr>
            </a:br>
            <a:r>
              <a:rPr lang="cs-CZ" altLang="cs-CZ" sz="1000" b="1" smtClean="0">
                <a:solidFill>
                  <a:srgbClr val="FF6600"/>
                </a:solidFill>
                <a:cs typeface="Arial" charset="0"/>
              </a:rPr>
              <a:t>Tepeln</a:t>
            </a:r>
            <a:r>
              <a:rPr lang="cs-CZ" altLang="cs-CZ" sz="1000" b="1" smtClean="0">
                <a:solidFill>
                  <a:srgbClr val="FF6600"/>
                </a:solidFill>
                <a:latin typeface="Times New Roman" pitchFamily="18" charset="0"/>
                <a:cs typeface="Arial" charset="0"/>
              </a:rPr>
              <a:t>é</a:t>
            </a:r>
            <a:r>
              <a:rPr lang="cs-CZ" altLang="cs-CZ" sz="1000" b="1" smtClean="0">
                <a:solidFill>
                  <a:srgbClr val="FF6600"/>
                </a:solidFill>
                <a:cs typeface="Arial" charset="0"/>
              </a:rPr>
              <a:t> podm</a:t>
            </a:r>
            <a:r>
              <a:rPr lang="cs-CZ" altLang="cs-CZ" sz="1000" b="1" smtClean="0">
                <a:solidFill>
                  <a:srgbClr val="FF6600"/>
                </a:solidFill>
                <a:latin typeface="Times New Roman" pitchFamily="18" charset="0"/>
                <a:cs typeface="Arial" charset="0"/>
              </a:rPr>
              <a:t>í</a:t>
            </a:r>
            <a:r>
              <a:rPr lang="cs-CZ" altLang="cs-CZ" sz="1000" b="1" smtClean="0">
                <a:solidFill>
                  <a:srgbClr val="FF6600"/>
                </a:solidFill>
                <a:cs typeface="Arial" charset="0"/>
              </a:rPr>
              <a:t>nky</a:t>
            </a:r>
            <a:r>
              <a:rPr lang="cs-CZ" altLang="cs-CZ" sz="1000" b="1" smtClean="0">
                <a:solidFill>
                  <a:schemeClr val="folHlink"/>
                </a:solidFill>
                <a:cs typeface="Arial" charset="0"/>
              </a:rPr>
              <a:t> maj</a:t>
            </a:r>
            <a:r>
              <a:rPr lang="cs-CZ" altLang="cs-CZ" sz="1000" b="1" smtClean="0">
                <a:solidFill>
                  <a:schemeClr val="folHlink"/>
                </a:solidFill>
                <a:latin typeface="Times New Roman" pitchFamily="18" charset="0"/>
                <a:cs typeface="Arial" charset="0"/>
              </a:rPr>
              <a:t>í</a:t>
            </a:r>
            <a:r>
              <a:rPr lang="cs-CZ" altLang="cs-CZ" sz="1000" b="1" smtClean="0">
                <a:solidFill>
                  <a:schemeClr val="folHlink"/>
                </a:solidFill>
                <a:cs typeface="Arial" charset="0"/>
              </a:rPr>
              <a:t> mnohem </a:t>
            </a:r>
            <a:r>
              <a:rPr lang="cs-CZ" altLang="cs-CZ" sz="1000" b="1" smtClean="0">
                <a:solidFill>
                  <a:schemeClr val="folHlink"/>
                </a:solidFill>
              </a:rPr>
              <a:t>vět</a:t>
            </a:r>
            <a:r>
              <a:rPr lang="cs-CZ" altLang="cs-CZ" sz="1000" b="1" smtClean="0">
                <a:solidFill>
                  <a:schemeClr val="folHlink"/>
                </a:solidFill>
                <a:latin typeface="Times New Roman" pitchFamily="18" charset="0"/>
              </a:rPr>
              <a:t>ší</a:t>
            </a:r>
            <a:r>
              <a:rPr lang="cs-CZ" altLang="cs-CZ" sz="1000" b="1" smtClean="0">
                <a:solidFill>
                  <a:schemeClr val="folHlink"/>
                </a:solidFill>
                <a:cs typeface="Arial" charset="0"/>
              </a:rPr>
              <a:t> vliv na subjektivn</a:t>
            </a:r>
            <a:r>
              <a:rPr lang="cs-CZ" altLang="cs-CZ" sz="1000" b="1" smtClean="0">
                <a:solidFill>
                  <a:schemeClr val="folHlink"/>
                </a:solidFill>
                <a:latin typeface="Times New Roman" pitchFamily="18" charset="0"/>
                <a:cs typeface="Arial" charset="0"/>
              </a:rPr>
              <a:t>í</a:t>
            </a:r>
            <a:r>
              <a:rPr lang="cs-CZ" altLang="cs-CZ" sz="1000" b="1" smtClean="0">
                <a:solidFill>
                  <a:schemeClr val="folHlink"/>
                </a:solidFill>
                <a:cs typeface="Arial" charset="0"/>
              </a:rPr>
              <a:t> pocit pohody </a:t>
            </a:r>
            <a:r>
              <a:rPr lang="cs-CZ" altLang="cs-CZ" sz="1000" b="1" smtClean="0">
                <a:solidFill>
                  <a:schemeClr val="folHlink"/>
                </a:solidFill>
              </a:rPr>
              <a:t>č</a:t>
            </a:r>
            <a:r>
              <a:rPr lang="cs-CZ" altLang="cs-CZ" sz="1000" b="1" smtClean="0">
                <a:solidFill>
                  <a:schemeClr val="folHlink"/>
                </a:solidFill>
                <a:cs typeface="Arial" charset="0"/>
              </a:rPr>
              <a:t>lov</a:t>
            </a:r>
            <a:r>
              <a:rPr lang="cs-CZ" altLang="cs-CZ" sz="1000" b="1" smtClean="0">
                <a:solidFill>
                  <a:schemeClr val="folHlink"/>
                </a:solidFill>
              </a:rPr>
              <a:t>ě</a:t>
            </a:r>
            <a:r>
              <a:rPr lang="cs-CZ" altLang="cs-CZ" sz="1000" b="1" smtClean="0">
                <a:solidFill>
                  <a:schemeClr val="folHlink"/>
                </a:solidFill>
                <a:cs typeface="Arial" charset="0"/>
              </a:rPr>
              <a:t>ka, m</a:t>
            </a:r>
            <a:r>
              <a:rPr lang="cs-CZ" altLang="cs-CZ" sz="1000" b="1" smtClean="0">
                <a:solidFill>
                  <a:schemeClr val="folHlink"/>
                </a:solidFill>
                <a:latin typeface="Times New Roman" pitchFamily="18" charset="0"/>
                <a:cs typeface="Arial" charset="0"/>
              </a:rPr>
              <a:t>í</a:t>
            </a:r>
            <a:r>
              <a:rPr lang="cs-CZ" altLang="cs-CZ" sz="1000" b="1" smtClean="0">
                <a:solidFill>
                  <a:schemeClr val="folHlink"/>
                </a:solidFill>
                <a:cs typeface="Arial" charset="0"/>
              </a:rPr>
              <a:t>ru odpo</a:t>
            </a:r>
            <a:r>
              <a:rPr lang="cs-CZ" altLang="cs-CZ" sz="1000" b="1" smtClean="0">
                <a:solidFill>
                  <a:schemeClr val="folHlink"/>
                </a:solidFill>
              </a:rPr>
              <a:t>č</a:t>
            </a:r>
            <a:r>
              <a:rPr lang="cs-CZ" altLang="cs-CZ" sz="1000" b="1" smtClean="0">
                <a:solidFill>
                  <a:schemeClr val="folHlink"/>
                </a:solidFill>
                <a:cs typeface="Arial" charset="0"/>
              </a:rPr>
              <a:t>inku i skute</a:t>
            </a:r>
            <a:r>
              <a:rPr lang="cs-CZ" altLang="cs-CZ" sz="1000" b="1" smtClean="0">
                <a:solidFill>
                  <a:schemeClr val="folHlink"/>
                </a:solidFill>
              </a:rPr>
              <a:t>č</a:t>
            </a:r>
            <a:r>
              <a:rPr lang="cs-CZ" altLang="cs-CZ" sz="1000" b="1" smtClean="0">
                <a:solidFill>
                  <a:schemeClr val="folHlink"/>
                </a:solidFill>
                <a:cs typeface="Arial" charset="0"/>
              </a:rPr>
              <a:t>nou produktivitu pr</a:t>
            </a:r>
            <a:r>
              <a:rPr lang="cs-CZ" altLang="cs-CZ" sz="1000" b="1" smtClean="0">
                <a:solidFill>
                  <a:schemeClr val="folHlink"/>
                </a:solidFill>
                <a:latin typeface="Times New Roman" pitchFamily="18" charset="0"/>
                <a:cs typeface="Arial" charset="0"/>
              </a:rPr>
              <a:t>á</a:t>
            </a:r>
            <a:r>
              <a:rPr lang="cs-CZ" altLang="cs-CZ" sz="1000" b="1" smtClean="0">
                <a:solidFill>
                  <a:schemeClr val="folHlink"/>
                </a:solidFill>
                <a:cs typeface="Arial" charset="0"/>
              </a:rPr>
              <a:t>ce ne</a:t>
            </a:r>
            <a:r>
              <a:rPr lang="cs-CZ" altLang="cs-CZ" sz="1000" b="1" smtClean="0">
                <a:solidFill>
                  <a:schemeClr val="folHlink"/>
                </a:solidFill>
              </a:rPr>
              <a:t>ž</a:t>
            </a:r>
            <a:r>
              <a:rPr lang="cs-CZ" altLang="cs-CZ" sz="1000" b="1" smtClean="0">
                <a:solidFill>
                  <a:schemeClr val="folHlink"/>
                </a:solidFill>
                <a:cs typeface="Arial" charset="0"/>
              </a:rPr>
              <a:t> ne</a:t>
            </a:r>
            <a:r>
              <a:rPr lang="cs-CZ" altLang="cs-CZ" sz="1000" b="1" smtClean="0">
                <a:solidFill>
                  <a:schemeClr val="folHlink"/>
                </a:solidFill>
              </a:rPr>
              <a:t>ž</a:t>
            </a:r>
            <a:r>
              <a:rPr lang="cs-CZ" altLang="cs-CZ" sz="1000" b="1" smtClean="0">
                <a:solidFill>
                  <a:schemeClr val="folHlink"/>
                </a:solidFill>
                <a:latin typeface="Times New Roman" pitchFamily="18" charset="0"/>
                <a:cs typeface="Arial" charset="0"/>
              </a:rPr>
              <a:t>á</a:t>
            </a:r>
            <a:r>
              <a:rPr lang="cs-CZ" altLang="cs-CZ" sz="1000" b="1" smtClean="0">
                <a:solidFill>
                  <a:schemeClr val="folHlink"/>
                </a:solidFill>
                <a:cs typeface="Arial" charset="0"/>
              </a:rPr>
              <a:t>douc</a:t>
            </a:r>
            <a:r>
              <a:rPr lang="cs-CZ" altLang="cs-CZ" sz="1000" b="1" smtClean="0">
                <a:solidFill>
                  <a:schemeClr val="folHlink"/>
                </a:solidFill>
                <a:latin typeface="Times New Roman" pitchFamily="18" charset="0"/>
                <a:cs typeface="Arial" charset="0"/>
              </a:rPr>
              <a:t>í</a:t>
            </a:r>
            <a:r>
              <a:rPr lang="cs-CZ" altLang="cs-CZ" sz="1000" b="1" smtClean="0">
                <a:solidFill>
                  <a:schemeClr val="folHlink"/>
                </a:solidFill>
                <a:cs typeface="Arial" charset="0"/>
              </a:rPr>
              <a:t> </a:t>
            </a:r>
            <a:r>
              <a:rPr lang="cs-CZ" altLang="cs-CZ" sz="1000" b="1" smtClean="0">
                <a:solidFill>
                  <a:schemeClr val="folHlink"/>
                </a:solidFill>
                <a:latin typeface="Times New Roman" pitchFamily="18" charset="0"/>
                <a:cs typeface="Arial" charset="0"/>
              </a:rPr>
              <a:t>š</a:t>
            </a:r>
            <a:r>
              <a:rPr lang="cs-CZ" altLang="cs-CZ" sz="1000" b="1" smtClean="0">
                <a:solidFill>
                  <a:schemeClr val="folHlink"/>
                </a:solidFill>
                <a:cs typeface="Arial" charset="0"/>
              </a:rPr>
              <a:t>kodliviny </a:t>
            </a:r>
            <a:r>
              <a:rPr lang="cs-CZ" altLang="cs-CZ" sz="1000" b="1" smtClean="0">
                <a:solidFill>
                  <a:schemeClr val="folHlink"/>
                </a:solidFill>
              </a:rPr>
              <a:t>č</a:t>
            </a:r>
            <a:r>
              <a:rPr lang="cs-CZ" altLang="cs-CZ" sz="1000" b="1" smtClean="0">
                <a:solidFill>
                  <a:schemeClr val="folHlink"/>
                </a:solidFill>
                <a:cs typeface="Arial" charset="0"/>
              </a:rPr>
              <a:t>i obt</a:t>
            </a:r>
            <a:r>
              <a:rPr lang="cs-CZ" altLang="cs-CZ" sz="1000" b="1" smtClean="0">
                <a:solidFill>
                  <a:schemeClr val="folHlink"/>
                </a:solidFill>
              </a:rPr>
              <a:t>ěž</a:t>
            </a:r>
            <a:r>
              <a:rPr lang="cs-CZ" altLang="cs-CZ" sz="1000" b="1" smtClean="0">
                <a:solidFill>
                  <a:schemeClr val="folHlink"/>
                </a:solidFill>
                <a:cs typeface="Arial" charset="0"/>
              </a:rPr>
              <a:t>uj</a:t>
            </a:r>
            <a:r>
              <a:rPr lang="cs-CZ" altLang="cs-CZ" sz="1000" b="1" smtClean="0">
                <a:solidFill>
                  <a:schemeClr val="folHlink"/>
                </a:solidFill>
                <a:latin typeface="Times New Roman" pitchFamily="18" charset="0"/>
                <a:cs typeface="Arial" charset="0"/>
              </a:rPr>
              <a:t>í</a:t>
            </a:r>
            <a:r>
              <a:rPr lang="cs-CZ" altLang="cs-CZ" sz="1000" b="1" smtClean="0">
                <a:solidFill>
                  <a:schemeClr val="folHlink"/>
                </a:solidFill>
                <a:cs typeface="Arial" charset="0"/>
              </a:rPr>
              <a:t>c</a:t>
            </a:r>
            <a:r>
              <a:rPr lang="cs-CZ" altLang="cs-CZ" sz="1000" b="1" smtClean="0">
                <a:solidFill>
                  <a:schemeClr val="folHlink"/>
                </a:solidFill>
                <a:latin typeface="Times New Roman" pitchFamily="18" charset="0"/>
                <a:cs typeface="Arial" charset="0"/>
              </a:rPr>
              <a:t>í</a:t>
            </a:r>
            <a:r>
              <a:rPr lang="cs-CZ" altLang="cs-CZ" sz="1000" b="1" smtClean="0">
                <a:solidFill>
                  <a:schemeClr val="folHlink"/>
                </a:solidFill>
                <a:cs typeface="Arial" charset="0"/>
              </a:rPr>
              <a:t> hluk.</a:t>
            </a:r>
            <a:r>
              <a:rPr lang="cs-CZ" altLang="cs-CZ" sz="1000" b="1" smtClean="0">
                <a:solidFill>
                  <a:schemeClr val="folHlink"/>
                </a:solidFill>
              </a:rPr>
              <a:t> </a:t>
            </a:r>
            <a:br>
              <a:rPr lang="cs-CZ" altLang="cs-CZ" sz="1000" b="1" smtClean="0">
                <a:solidFill>
                  <a:schemeClr val="folHlink"/>
                </a:solidFill>
              </a:rPr>
            </a:br>
            <a:endParaRPr lang="cs-CZ" altLang="cs-CZ" sz="1000" b="1" smtClean="0">
              <a:solidFill>
                <a:schemeClr val="folHlink"/>
              </a:solidFill>
            </a:endParaRP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78134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CA62990-D5EE-4E17-886F-B8BD47ABB3B6}" type="slidenum">
              <a:rPr lang="cs-CZ" altLang="cs-CZ" smtClean="0"/>
              <a:pPr eaLnBrk="1" hangingPunct="1">
                <a:spcBef>
                  <a:spcPct val="0"/>
                </a:spcBef>
              </a:pPr>
              <a:t>29</a:t>
            </a:fld>
            <a:endParaRPr lang="cs-CZ" altLang="cs-CZ" smtClean="0"/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cs-CZ" altLang="cs-CZ" sz="1400" b="1" smtClean="0"/>
              <a:t>10 cm u Skutečských nelze – jen 15 cm – nevadí</a:t>
            </a:r>
          </a:p>
          <a:p>
            <a:pPr eaLnBrk="1" hangingPunct="1"/>
            <a:r>
              <a:rPr lang="cs-CZ" altLang="cs-CZ" sz="1400" b="1" smtClean="0"/>
              <a:t>60 cm u sedícího – nahromaděná hmota těla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098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8CE2DE2-95E6-43F1-87E3-56438F05CA8F}" type="slidenum">
              <a:rPr lang="cs-CZ" altLang="cs-CZ"/>
              <a:pPr algn="r" eaLnBrk="1" hangingPunct="1">
                <a:spcBef>
                  <a:spcPct val="0"/>
                </a:spcBef>
              </a:pPr>
              <a:t>60</a:t>
            </a:fld>
            <a:endParaRPr lang="cs-CZ" altLang="cs-CZ"/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cs-CZ" altLang="cs-CZ" sz="2800" b="1" smtClean="0"/>
              <a:t>Až do třídy V – stejně jako u IIIa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sz="2800" b="1" smtClean="0"/>
              <a:t>Vypadla produkce potu, ta je v tab 1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sz="2800" b="1" smtClean="0"/>
              <a:t>Vypadly optimální hodnoty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86106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C442C65-A15A-4AB2-919A-B4399C79717E}" type="slidenum">
              <a:rPr lang="cs-CZ" altLang="cs-CZ" smtClean="0"/>
              <a:pPr eaLnBrk="1" hangingPunct="1">
                <a:spcBef>
                  <a:spcPct val="0"/>
                </a:spcBef>
              </a:pPr>
              <a:t>64</a:t>
            </a:fld>
            <a:endParaRPr lang="cs-CZ" altLang="cs-CZ" smtClean="0"/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cs-CZ" altLang="cs-CZ" smtClean="0"/>
              <a:t>Při přektočení tab. to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24756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E41C2B7-9DED-4485-9220-036835EE120B}" type="slidenum">
              <a:rPr lang="cs-CZ" altLang="cs-CZ" smtClean="0"/>
              <a:pPr eaLnBrk="1" hangingPunct="1">
                <a:spcBef>
                  <a:spcPct val="0"/>
                </a:spcBef>
              </a:pPr>
              <a:t>65</a:t>
            </a:fld>
            <a:endParaRPr lang="cs-CZ" altLang="cs-CZ" smtClean="0"/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cs-CZ" altLang="cs-CZ" smtClean="0"/>
              <a:t>1,25 l za směnu – pitný režim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39356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E028E9A-BC7A-4C4A-9E41-DB10010DF6F8}" type="slidenum">
              <a:rPr lang="cs-CZ" altLang="cs-CZ" smtClean="0"/>
              <a:pPr eaLnBrk="1" hangingPunct="1">
                <a:spcBef>
                  <a:spcPct val="0"/>
                </a:spcBef>
              </a:pPr>
              <a:t>66</a:t>
            </a:fld>
            <a:endParaRPr lang="cs-CZ" altLang="cs-CZ" smtClean="0"/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26996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A8654-7CEC-40C1-ABB4-26AC6D123BFB}" type="slidenum">
              <a:rPr lang="cs-CZ" smtClean="0"/>
              <a:t>76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92266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06834C4-A9AF-4654-9772-6E688BE1BECE}" type="slidenum">
              <a:rPr lang="cs-CZ" altLang="cs-CZ" smtClean="0"/>
              <a:pPr eaLnBrk="1" hangingPunct="1">
                <a:spcBef>
                  <a:spcPct val="0"/>
                </a:spcBef>
              </a:pPr>
              <a:t>7</a:t>
            </a:fld>
            <a:endParaRPr lang="cs-CZ" altLang="cs-CZ" smtClean="0"/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cs-CZ" altLang="cs-CZ" smtClean="0"/>
              <a:t>Vnitřní: technologie, osvětlení, lidé</a:t>
            </a:r>
          </a:p>
          <a:p>
            <a:pPr eaLnBrk="1" hangingPunct="1"/>
            <a:r>
              <a:rPr lang="cs-CZ" altLang="cs-CZ" smtClean="0"/>
              <a:t>Je vyjadřována mikroklimatickými parametry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0908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41F42C7-1377-4321-B823-9A2F8983486E}" type="slidenum">
              <a:rPr lang="cs-CZ" altLang="cs-CZ" smtClean="0"/>
              <a:pPr eaLnBrk="1" hangingPunct="1">
                <a:spcBef>
                  <a:spcPct val="0"/>
                </a:spcBef>
              </a:pPr>
              <a:t>9</a:t>
            </a:fld>
            <a:endParaRPr lang="cs-CZ" altLang="cs-CZ" smtClean="0"/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cs-CZ" altLang="cs-CZ" sz="1400" b="1" smtClean="0">
                <a:solidFill>
                  <a:srgbClr val="66FFCC"/>
                </a:solidFill>
              </a:rPr>
              <a:t>tepelná bilance je vyrovnaná</a:t>
            </a:r>
            <a:r>
              <a:rPr lang="cs-CZ" altLang="cs-CZ" sz="1400" b="1" smtClean="0"/>
              <a:t>, aniž by člověk  musel použít některý z termoregulačních procesů</a:t>
            </a:r>
          </a:p>
          <a:p>
            <a:pPr eaLnBrk="1" hangingPunct="1"/>
            <a:r>
              <a:rPr lang="cs-CZ" altLang="cs-CZ" sz="1600" b="1" smtClean="0">
                <a:solidFill>
                  <a:srgbClr val="FFFF00"/>
                </a:solidFill>
              </a:rPr>
              <a:t>Rovnice tepelné bilance člověka</a:t>
            </a:r>
          </a:p>
          <a:p>
            <a:pPr eaLnBrk="1" hangingPunct="1"/>
            <a:r>
              <a:rPr lang="cs-CZ" altLang="cs-CZ" sz="1400" b="1" smtClean="0">
                <a:solidFill>
                  <a:srgbClr val="FF6600"/>
                </a:solidFill>
              </a:rPr>
              <a:t>       množství tepla produkovaného člověkem : množství tepla sdíleného s okolím</a:t>
            </a:r>
          </a:p>
          <a:p>
            <a:pPr eaLnBrk="1" hangingPunct="1"/>
            <a:r>
              <a:rPr lang="cs-CZ" altLang="cs-CZ" sz="1400" b="1" smtClean="0"/>
              <a:t> </a:t>
            </a:r>
            <a:r>
              <a:rPr lang="cs-CZ" altLang="cs-CZ" sz="1400" b="1" smtClean="0">
                <a:solidFill>
                  <a:srgbClr val="FFFF00"/>
                </a:solidFill>
              </a:rPr>
              <a:t>M    =    C</a:t>
            </a:r>
            <a:r>
              <a:rPr lang="cs-CZ" altLang="cs-CZ" sz="1400" b="1" baseline="-25000" smtClean="0">
                <a:solidFill>
                  <a:srgbClr val="FFFF00"/>
                </a:solidFill>
              </a:rPr>
              <a:t>res</a:t>
            </a:r>
            <a:r>
              <a:rPr lang="cs-CZ" altLang="cs-CZ" sz="1400" b="1" smtClean="0">
                <a:solidFill>
                  <a:srgbClr val="FFFF00"/>
                </a:solidFill>
              </a:rPr>
              <a:t> +   E</a:t>
            </a:r>
            <a:r>
              <a:rPr lang="cs-CZ" altLang="cs-CZ" sz="1400" b="1" baseline="-25000" smtClean="0">
                <a:solidFill>
                  <a:srgbClr val="FFFF00"/>
                </a:solidFill>
              </a:rPr>
              <a:t>ev</a:t>
            </a:r>
            <a:r>
              <a:rPr lang="cs-CZ" altLang="cs-CZ" sz="1400" b="1" smtClean="0">
                <a:solidFill>
                  <a:srgbClr val="FFFF00"/>
                </a:solidFill>
              </a:rPr>
              <a:t> +   C  +   K  +   R  +   S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cs-CZ" altLang="cs-CZ" sz="800" b="1" smtClean="0"/>
              <a:t>metabol.           dýchání         pocení       kondukce    konvekce    radiace  akumulace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61796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7B4E79C-F3E8-4077-878C-35DCAEC85746}" type="slidenum">
              <a:rPr lang="cs-CZ" altLang="cs-CZ" smtClean="0"/>
              <a:pPr eaLnBrk="1" hangingPunct="1"/>
              <a:t>11</a:t>
            </a:fld>
            <a:endParaRPr lang="cs-CZ" altLang="cs-CZ" smtClean="0"/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7642018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C80D8BE-3F66-43F1-863F-2E89B742270E}" type="slidenum">
              <a:rPr lang="cs-CZ" altLang="cs-CZ" smtClean="0"/>
              <a:pPr eaLnBrk="1" hangingPunct="1">
                <a:spcBef>
                  <a:spcPct val="0"/>
                </a:spcBef>
              </a:pPr>
              <a:t>13</a:t>
            </a:fld>
            <a:endParaRPr lang="cs-CZ" altLang="cs-CZ" smtClean="0"/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cs-CZ" altLang="cs-CZ" smtClean="0"/>
              <a:t>Vypočítá se z tg, v 523 jsou vztahy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84733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cs-CZ" altLang="cs-CZ" sz="2000" b="1" smtClean="0"/>
              <a:t>Bude-li 3 hod v těchto podmínkách a zbytek ve 20 °C – časově vážený průměr?</a:t>
            </a:r>
          </a:p>
          <a:p>
            <a:r>
              <a:rPr lang="cs-CZ" altLang="cs-CZ" sz="2000" b="1" smtClean="0"/>
              <a:t>Porovnávat únosné doby práce za časový interval s podobnou teplotou.</a:t>
            </a:r>
          </a:p>
        </p:txBody>
      </p:sp>
    </p:spTree>
    <p:extLst>
      <p:ext uri="{BB962C8B-B14F-4D97-AF65-F5344CB8AC3E}">
        <p14:creationId xmlns:p14="http://schemas.microsoft.com/office/powerpoint/2010/main" val="42403244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C2236A3-9088-4007-A40A-DAF7BA1C716C}" type="slidenum">
              <a:rPr lang="cs-CZ" altLang="cs-CZ" smtClean="0"/>
              <a:pPr eaLnBrk="1" hangingPunct="1">
                <a:spcBef>
                  <a:spcPct val="0"/>
                </a:spcBef>
              </a:pPr>
              <a:t>18</a:t>
            </a:fld>
            <a:endParaRPr lang="cs-CZ" altLang="cs-CZ" smtClean="0"/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cs-CZ" altLang="cs-CZ" sz="1400" b="1" smtClean="0"/>
              <a:t>U stavebních konstrukcí z hygienického hlediska teplota podlahy – jinak z hlediska stavařského i našeho povrchová teplota/rosný bod</a:t>
            </a:r>
          </a:p>
          <a:p>
            <a:pPr eaLnBrk="1" hangingPunct="1"/>
            <a:r>
              <a:rPr lang="cs-CZ" altLang="cs-CZ" sz="1400" b="1" smtClean="0"/>
              <a:t>Jinak povrchové teploty vzhledem k prahům popálení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34310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E040809-52A3-4F37-BA69-6470B2306364}" type="slidenum">
              <a:rPr lang="cs-CZ" altLang="cs-CZ" smtClean="0"/>
              <a:pPr eaLnBrk="1" hangingPunct="1">
                <a:spcBef>
                  <a:spcPct val="0"/>
                </a:spcBef>
              </a:pPr>
              <a:t>20</a:t>
            </a:fld>
            <a:endParaRPr lang="cs-CZ" altLang="cs-CZ" smtClean="0"/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cs-CZ" altLang="cs-CZ" sz="1400" b="1" smtClean="0"/>
              <a:t>Od +4°C korig.musí být rukavice, při -20 °C korig. smí být nechráněná kůže vystavena 20 min – v jakém cyklu?</a:t>
            </a:r>
          </a:p>
          <a:p>
            <a:r>
              <a:rPr lang="cs-CZ" altLang="cs-CZ" sz="1400" b="1" smtClean="0"/>
              <a:t>Práci nelze vykonávat na pracovištích, kde je t korig. menší než -30 °C</a:t>
            </a:r>
          </a:p>
          <a:p>
            <a:r>
              <a:rPr lang="cs-CZ" altLang="cs-CZ" sz="1400" b="1" smtClean="0"/>
              <a:t>V předpisech absence chladové zátěže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01645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31BD136-6576-4932-886F-D3B908890A31}" type="slidenum">
              <a:rPr lang="cs-CZ" altLang="cs-CZ" smtClean="0"/>
              <a:pPr eaLnBrk="1" hangingPunct="1">
                <a:spcBef>
                  <a:spcPct val="0"/>
                </a:spcBef>
              </a:pPr>
              <a:t>26</a:t>
            </a:fld>
            <a:endParaRPr lang="cs-CZ" altLang="cs-CZ" smtClean="0"/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cs-CZ" altLang="cs-CZ" smtClean="0"/>
              <a:t>Projeví se na výsledné teplotě i na pocitu komfortu</a:t>
            </a:r>
          </a:p>
          <a:p>
            <a:pPr eaLnBrk="1" hangingPunct="1"/>
            <a:r>
              <a:rPr lang="cs-CZ" altLang="cs-CZ" smtClean="0"/>
              <a:t>Může být rizikový faktor, přestože se s ním nepočítá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4053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8C09C-DDE7-4032-9A6A-C28EEC0BDB96}" type="datetimeFigureOut">
              <a:rPr lang="cs-CZ" smtClean="0"/>
              <a:t>25. 2. 2014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96940-2B4F-43CF-AC26-24D0E1DE03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2730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8C09C-DDE7-4032-9A6A-C28EEC0BDB96}" type="datetimeFigureOut">
              <a:rPr lang="cs-CZ" smtClean="0"/>
              <a:t>25. 2. 2014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96940-2B4F-43CF-AC26-24D0E1DE03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4322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8C09C-DDE7-4032-9A6A-C28EEC0BDB96}" type="datetimeFigureOut">
              <a:rPr lang="cs-CZ" smtClean="0"/>
              <a:t>25. 2. 2014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96940-2B4F-43CF-AC26-24D0E1DE03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17763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872E71-7ED7-4A3F-9401-6A5D7E54562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90163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B93E10-9C19-4EE8-B007-6915887154D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0654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8C09C-DDE7-4032-9A6A-C28EEC0BDB96}" type="datetimeFigureOut">
              <a:rPr lang="cs-CZ" smtClean="0"/>
              <a:t>25. 2. 2014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96940-2B4F-43CF-AC26-24D0E1DE03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0865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8C09C-DDE7-4032-9A6A-C28EEC0BDB96}" type="datetimeFigureOut">
              <a:rPr lang="cs-CZ" smtClean="0"/>
              <a:t>25. 2. 2014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96940-2B4F-43CF-AC26-24D0E1DE03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6811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8C09C-DDE7-4032-9A6A-C28EEC0BDB96}" type="datetimeFigureOut">
              <a:rPr lang="cs-CZ" smtClean="0"/>
              <a:t>25. 2. 2014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96940-2B4F-43CF-AC26-24D0E1DE03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1525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8C09C-DDE7-4032-9A6A-C28EEC0BDB96}" type="datetimeFigureOut">
              <a:rPr lang="cs-CZ" smtClean="0"/>
              <a:t>25. 2. 2014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96940-2B4F-43CF-AC26-24D0E1DE03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4324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8C09C-DDE7-4032-9A6A-C28EEC0BDB96}" type="datetimeFigureOut">
              <a:rPr lang="cs-CZ" smtClean="0"/>
              <a:t>25. 2. 2014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96940-2B4F-43CF-AC26-24D0E1DE03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7507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8C09C-DDE7-4032-9A6A-C28EEC0BDB96}" type="datetimeFigureOut">
              <a:rPr lang="cs-CZ" smtClean="0"/>
              <a:t>25. 2. 2014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96940-2B4F-43CF-AC26-24D0E1DE03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3517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8C09C-DDE7-4032-9A6A-C28EEC0BDB96}" type="datetimeFigureOut">
              <a:rPr lang="cs-CZ" smtClean="0"/>
              <a:t>25. 2. 2014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96940-2B4F-43CF-AC26-24D0E1DE03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3206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8C09C-DDE7-4032-9A6A-C28EEC0BDB96}" type="datetimeFigureOut">
              <a:rPr lang="cs-CZ" smtClean="0"/>
              <a:t>25. 2. 2014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96940-2B4F-43CF-AC26-24D0E1DE03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5115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A8C09C-DDE7-4032-9A6A-C28EEC0BDB96}" type="datetimeFigureOut">
              <a:rPr lang="cs-CZ" smtClean="0"/>
              <a:t>25. 2. 2014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096940-2B4F-43CF-AC26-24D0E1DE03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2375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jpeg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3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5.w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3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74638"/>
            <a:ext cx="8991600" cy="5973762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cs-CZ" altLang="cs-CZ" sz="4000" b="1" dirty="0">
                <a:solidFill>
                  <a:srgbClr val="002060"/>
                </a:solidFill>
              </a:rPr>
              <a:t>MIKROKLIMA</a:t>
            </a:r>
            <a:br>
              <a:rPr lang="cs-CZ" altLang="cs-CZ" sz="4000" b="1" dirty="0">
                <a:solidFill>
                  <a:srgbClr val="002060"/>
                </a:solidFill>
              </a:rPr>
            </a:br>
            <a:r>
              <a:rPr lang="cs-CZ" altLang="cs-CZ" sz="4000" b="1" dirty="0">
                <a:solidFill>
                  <a:srgbClr val="002060"/>
                </a:solidFill>
              </a:rPr>
              <a:t>Tepelná zátěž</a:t>
            </a:r>
            <a:br>
              <a:rPr lang="cs-CZ" altLang="cs-CZ" sz="4000" b="1" dirty="0">
                <a:solidFill>
                  <a:srgbClr val="002060"/>
                </a:solidFill>
              </a:rPr>
            </a:br>
            <a:r>
              <a:rPr lang="cs-CZ" altLang="cs-CZ" sz="4000" b="1" dirty="0">
                <a:solidFill>
                  <a:srgbClr val="002060"/>
                </a:solidFill>
              </a:rPr>
              <a:t/>
            </a:r>
            <a:br>
              <a:rPr lang="cs-CZ" altLang="cs-CZ" sz="4000" b="1" dirty="0">
                <a:solidFill>
                  <a:srgbClr val="002060"/>
                </a:solidFill>
              </a:rPr>
            </a:br>
            <a:r>
              <a:rPr lang="cs-CZ" altLang="cs-CZ" sz="3600" b="1" dirty="0">
                <a:solidFill>
                  <a:schemeClr val="folHlink"/>
                </a:solidFill>
                <a:latin typeface="Garamond" pitchFamily="18" charset="0"/>
              </a:rPr>
              <a:t/>
            </a:r>
            <a:br>
              <a:rPr lang="cs-CZ" altLang="cs-CZ" sz="3600" b="1" dirty="0">
                <a:solidFill>
                  <a:schemeClr val="folHlink"/>
                </a:solidFill>
                <a:latin typeface="Garamond" pitchFamily="18" charset="0"/>
              </a:rPr>
            </a:br>
            <a:r>
              <a:rPr lang="cs-CZ" altLang="cs-CZ" sz="3500" b="1" dirty="0">
                <a:solidFill>
                  <a:schemeClr val="folHlink"/>
                </a:solidFill>
                <a:latin typeface="Garamond" pitchFamily="18" charset="0"/>
              </a:rPr>
              <a:t/>
            </a:r>
            <a:br>
              <a:rPr lang="cs-CZ" altLang="cs-CZ" sz="3500" b="1" dirty="0">
                <a:solidFill>
                  <a:schemeClr val="folHlink"/>
                </a:solidFill>
                <a:latin typeface="Garamond" pitchFamily="18" charset="0"/>
              </a:rPr>
            </a:br>
            <a:r>
              <a:rPr lang="cs-CZ" altLang="cs-CZ" sz="3500" b="1" dirty="0">
                <a:solidFill>
                  <a:schemeClr val="folHlink"/>
                </a:solidFill>
              </a:rPr>
              <a:t/>
            </a:r>
            <a:br>
              <a:rPr lang="cs-CZ" altLang="cs-CZ" sz="3500" b="1" dirty="0">
                <a:solidFill>
                  <a:schemeClr val="folHlink"/>
                </a:solidFill>
              </a:rPr>
            </a:br>
            <a:endParaRPr lang="cs-CZ" altLang="cs-CZ" sz="3500" b="1" dirty="0">
              <a:solidFill>
                <a:schemeClr val="folHlink"/>
              </a:solidFill>
            </a:endParaRPr>
          </a:p>
        </p:txBody>
      </p:sp>
      <p:pic>
        <p:nvPicPr>
          <p:cNvPr id="2051" name="Picture 3" descr="msotw9_temp0"/>
          <p:cNvPicPr>
            <a:picLocks noChangeAspect="1" noChangeArrowheads="1"/>
          </p:cNvPicPr>
          <p:nvPr/>
        </p:nvPicPr>
        <p:blipFill>
          <a:blip r:embed="rId2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4" y="4652159"/>
            <a:ext cx="14478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2063552" y="3352801"/>
            <a:ext cx="8223448" cy="2985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3200" b="1" dirty="0">
                <a:latin typeface="Times New Roman" pitchFamily="18" charset="0"/>
              </a:rPr>
              <a:t>                     </a:t>
            </a:r>
            <a:r>
              <a:rPr lang="en-US" sz="3200" b="1" dirty="0" err="1">
                <a:latin typeface="Times New Roman" pitchFamily="18" charset="0"/>
              </a:rPr>
              <a:t>Ing</a:t>
            </a:r>
            <a:r>
              <a:rPr lang="en-US" sz="3200" b="1" dirty="0">
                <a:latin typeface="Times New Roman" pitchFamily="18" charset="0"/>
              </a:rPr>
              <a:t>.</a:t>
            </a:r>
            <a:r>
              <a:rPr lang="cs-CZ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Zuzana</a:t>
            </a:r>
            <a:r>
              <a:rPr lang="en-US" sz="3200" b="1" dirty="0">
                <a:latin typeface="Times New Roman" pitchFamily="18" charset="0"/>
              </a:rPr>
              <a:t> Mathauserová</a:t>
            </a:r>
            <a:r>
              <a:rPr lang="cs-CZ" sz="3200" b="1" dirty="0">
                <a:latin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cs-CZ" sz="36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  Státní zdravotní ústav</a:t>
            </a:r>
          </a:p>
          <a:p>
            <a:pPr>
              <a:defRPr/>
            </a:pPr>
            <a:r>
              <a:rPr lang="cs-CZ" sz="2400" b="1" dirty="0">
                <a:solidFill>
                  <a:schemeClr val="tx2"/>
                </a:solidFill>
                <a:latin typeface="Verdana" pitchFamily="34" charset="0"/>
              </a:rPr>
              <a:t>           </a:t>
            </a:r>
            <a:r>
              <a:rPr lang="cs-CZ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     </a:t>
            </a:r>
            <a:r>
              <a:rPr lang="cs-CZ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Laboratoř pro fyzikální faktory</a:t>
            </a:r>
          </a:p>
          <a:p>
            <a:pPr algn="ctr">
              <a:defRPr/>
            </a:pPr>
            <a:r>
              <a:rPr lang="cs-CZ" sz="3200" b="1" dirty="0">
                <a:solidFill>
                  <a:srgbClr val="000099"/>
                </a:solidFill>
                <a:latin typeface="Times New Roman" pitchFamily="18" charset="0"/>
              </a:rPr>
              <a:t> zmat@szu.cz</a:t>
            </a:r>
          </a:p>
          <a:p>
            <a:pPr>
              <a:defRPr/>
            </a:pPr>
            <a:endParaRPr lang="cs-CZ" sz="32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>
              <a:defRPr/>
            </a:pPr>
            <a:r>
              <a:rPr lang="cs-CZ" sz="2400" b="1" dirty="0">
                <a:latin typeface="Verdana" pitchFamily="34" charset="0"/>
              </a:rPr>
              <a:t>                  </a:t>
            </a:r>
            <a:endParaRPr lang="cs-CZ" sz="2400" b="1" dirty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Kurz Základy pracovního lékařství    15.2.2014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731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sz="3600" b="1">
                <a:latin typeface="Times New Roman" pitchFamily="18" charset="0"/>
              </a:rPr>
              <a:t>Mikroklimatické parametry vnitřního prostředí</a:t>
            </a:r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19289" y="1628775"/>
            <a:ext cx="4033837" cy="489585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150000"/>
              </a:lnSpc>
              <a:buFontTx/>
              <a:buNone/>
              <a:defRPr/>
            </a:pPr>
            <a:r>
              <a:rPr lang="cs-CZ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Pracovní prostředí</a:t>
            </a:r>
          </a:p>
          <a:p>
            <a:pPr eaLnBrk="1" hangingPunct="1">
              <a:lnSpc>
                <a:spcPct val="150000"/>
              </a:lnSpc>
              <a:buClr>
                <a:srgbClr val="FF6600"/>
              </a:buClr>
              <a:buSzPct val="105000"/>
              <a:defRPr/>
            </a:pPr>
            <a:r>
              <a:rPr lang="cs-CZ" sz="24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Operativní teplota  t</a:t>
            </a:r>
            <a:r>
              <a:rPr lang="cs-CZ" sz="2400" b="1" baseline="-250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o</a:t>
            </a:r>
            <a:r>
              <a:rPr lang="cs-CZ" sz="24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(°C)</a:t>
            </a:r>
            <a:endParaRPr lang="cs-CZ" sz="2400" b="1" baseline="-25000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eaLnBrk="1" hangingPunct="1">
              <a:buClr>
                <a:srgbClr val="FF6600"/>
              </a:buClr>
              <a:buSzPct val="105000"/>
              <a:defRPr/>
            </a:pPr>
            <a:r>
              <a:rPr lang="cs-CZ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Výsledná teplota    t</a:t>
            </a:r>
            <a:r>
              <a:rPr lang="cs-CZ" sz="2400" b="1" baseline="-10000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g</a:t>
            </a:r>
            <a:r>
              <a:rPr lang="cs-CZ" sz="2400" b="1" baseline="-20000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cs-CZ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(°C)</a:t>
            </a:r>
          </a:p>
          <a:p>
            <a:pPr eaLnBrk="1" hangingPunct="1">
              <a:buClr>
                <a:srgbClr val="FF6600"/>
              </a:buClr>
              <a:buSzPct val="105000"/>
              <a:defRPr/>
            </a:pPr>
            <a:r>
              <a:rPr lang="cs-CZ" sz="24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Teplota vzduchu     t</a:t>
            </a:r>
            <a:r>
              <a:rPr lang="cs-CZ" sz="2400" b="1" i="1" baseline="-250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</a:t>
            </a:r>
            <a:r>
              <a:rPr lang="cs-CZ" sz="24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(°C)</a:t>
            </a:r>
          </a:p>
          <a:p>
            <a:pPr eaLnBrk="1" hangingPunct="1">
              <a:buClr>
                <a:srgbClr val="FF6600"/>
              </a:buClr>
              <a:buSzPct val="105000"/>
              <a:defRPr/>
            </a:pPr>
            <a:r>
              <a:rPr lang="cs-CZ" sz="24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Stereoteplota           t</a:t>
            </a:r>
            <a:r>
              <a:rPr lang="cs-CZ" sz="2400" b="1" i="1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st</a:t>
            </a:r>
            <a:r>
              <a:rPr lang="cs-CZ" sz="24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(°C)</a:t>
            </a:r>
          </a:p>
          <a:p>
            <a:pPr eaLnBrk="1" hangingPunct="1">
              <a:buClr>
                <a:srgbClr val="FF6600"/>
              </a:buClr>
              <a:buSzPct val="105000"/>
              <a:defRPr/>
            </a:pPr>
            <a:r>
              <a:rPr lang="cs-CZ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Relativní vlhkost   </a:t>
            </a:r>
            <a:r>
              <a:rPr lang="cs-CZ" sz="24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rh</a:t>
            </a:r>
            <a:r>
              <a:rPr lang="cs-CZ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(%)</a:t>
            </a:r>
          </a:p>
          <a:p>
            <a:pPr eaLnBrk="1" hangingPunct="1">
              <a:buClr>
                <a:srgbClr val="FF6600"/>
              </a:buClr>
              <a:buSzPct val="105000"/>
              <a:defRPr/>
            </a:pPr>
            <a:r>
              <a:rPr lang="cs-CZ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Rychlost proudění vzduchu               v</a:t>
            </a:r>
            <a:r>
              <a:rPr lang="cs-CZ" sz="2400" b="1" baseline="-250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 </a:t>
            </a:r>
            <a:r>
              <a:rPr lang="cs-CZ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(m.s</a:t>
            </a:r>
            <a:r>
              <a:rPr lang="cs-CZ" sz="2400" b="1" baseline="300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-1</a:t>
            </a:r>
            <a:r>
              <a:rPr lang="cs-CZ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)</a:t>
            </a:r>
          </a:p>
          <a:p>
            <a:pPr eaLnBrk="1" hangingPunct="1">
              <a:buClr>
                <a:srgbClr val="FF6600"/>
              </a:buClr>
              <a:buSzPct val="105000"/>
              <a:defRPr/>
            </a:pPr>
            <a:r>
              <a:rPr lang="cs-CZ" sz="2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Korigovaná tep.   </a:t>
            </a:r>
            <a:r>
              <a:rPr lang="cs-CZ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</a:t>
            </a:r>
            <a:r>
              <a:rPr lang="cs-CZ" sz="2400" b="1" baseline="-25000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kor</a:t>
            </a:r>
            <a:r>
              <a:rPr lang="cs-CZ" sz="2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(°C)</a:t>
            </a:r>
          </a:p>
          <a:p>
            <a:pPr eaLnBrk="1" hangingPunct="1">
              <a:buClr>
                <a:srgbClr val="FF6600"/>
              </a:buClr>
              <a:buSzPct val="105000"/>
              <a:defRPr/>
            </a:pPr>
            <a:r>
              <a:rPr lang="cs-CZ" sz="2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Dotyková teplota  </a:t>
            </a:r>
            <a:r>
              <a:rPr lang="cs-CZ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</a:t>
            </a:r>
            <a:r>
              <a:rPr lang="cs-CZ" sz="2400" b="1" baseline="-25000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</a:t>
            </a:r>
            <a:r>
              <a:rPr lang="cs-CZ" sz="2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(°C)</a:t>
            </a:r>
          </a:p>
          <a:p>
            <a:pPr eaLnBrk="1" hangingPunct="1">
              <a:buClr>
                <a:srgbClr val="FF6600"/>
              </a:buClr>
              <a:buSzPct val="105000"/>
              <a:defRPr/>
            </a:pPr>
            <a:endParaRPr lang="cs-CZ" sz="2400" b="1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8739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176964" y="1600201"/>
            <a:ext cx="4033837" cy="4525963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  <a:defRPr/>
            </a:pPr>
            <a:r>
              <a:rPr lang="cs-CZ" sz="3200" b="1" u="sng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Pobytové prostory</a:t>
            </a:r>
          </a:p>
          <a:p>
            <a:pPr eaLnBrk="1" hangingPunct="1">
              <a:lnSpc>
                <a:spcPct val="150000"/>
              </a:lnSpc>
              <a:buClr>
                <a:srgbClr val="FF6600"/>
              </a:buClr>
              <a:buSzPct val="105000"/>
              <a:defRPr/>
            </a:pPr>
            <a:r>
              <a:rPr lang="cs-CZ" sz="24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- - - - -</a:t>
            </a:r>
          </a:p>
          <a:p>
            <a:pPr eaLnBrk="1" hangingPunct="1">
              <a:buClr>
                <a:srgbClr val="FF6600"/>
              </a:buClr>
              <a:buSzPct val="105000"/>
              <a:defRPr/>
            </a:pPr>
            <a:r>
              <a:rPr lang="cs-CZ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Výsledná teplota    t</a:t>
            </a:r>
            <a:r>
              <a:rPr lang="cs-CZ" sz="2400" b="1" baseline="-10000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g</a:t>
            </a:r>
            <a:r>
              <a:rPr lang="cs-CZ" sz="2400" b="1" baseline="-20000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cs-CZ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(°C)</a:t>
            </a:r>
          </a:p>
          <a:p>
            <a:pPr eaLnBrk="1" hangingPunct="1">
              <a:buClr>
                <a:srgbClr val="FF6600"/>
              </a:buClr>
              <a:buSzPct val="105000"/>
              <a:defRPr/>
            </a:pPr>
            <a:r>
              <a:rPr lang="cs-CZ" sz="24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Teplota vzduchu    t</a:t>
            </a:r>
            <a:r>
              <a:rPr lang="cs-CZ" sz="2400" b="1" i="1" baseline="-250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</a:t>
            </a:r>
            <a:r>
              <a:rPr lang="cs-CZ" sz="24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(°C)</a:t>
            </a:r>
          </a:p>
          <a:p>
            <a:pPr eaLnBrk="1" hangingPunct="1">
              <a:buClr>
                <a:srgbClr val="FF6600"/>
              </a:buClr>
              <a:buSzPct val="105000"/>
              <a:defRPr/>
            </a:pPr>
            <a:r>
              <a:rPr lang="cs-CZ" sz="24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_  _ _ _ </a:t>
            </a:r>
          </a:p>
          <a:p>
            <a:pPr eaLnBrk="1" hangingPunct="1">
              <a:buClr>
                <a:srgbClr val="FF6600"/>
              </a:buClr>
              <a:buSzPct val="105000"/>
              <a:defRPr/>
            </a:pPr>
            <a:r>
              <a:rPr lang="cs-CZ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Relativní vlhkost   </a:t>
            </a:r>
            <a:r>
              <a:rPr lang="cs-CZ" sz="24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rh</a:t>
            </a:r>
            <a:r>
              <a:rPr lang="cs-CZ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(%)</a:t>
            </a:r>
          </a:p>
          <a:p>
            <a:pPr eaLnBrk="1" hangingPunct="1">
              <a:buClr>
                <a:srgbClr val="FF6600"/>
              </a:buClr>
              <a:buSzPct val="105000"/>
              <a:defRPr/>
            </a:pPr>
            <a:r>
              <a:rPr lang="cs-CZ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Rychlost proudění vzduchu               v</a:t>
            </a:r>
            <a:r>
              <a:rPr lang="cs-CZ" sz="2400" b="1" baseline="-250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 </a:t>
            </a:r>
            <a:r>
              <a:rPr lang="cs-CZ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(m.s</a:t>
            </a:r>
            <a:r>
              <a:rPr lang="cs-CZ" sz="2400" b="1" baseline="300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-1</a:t>
            </a:r>
            <a:r>
              <a:rPr lang="cs-CZ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)</a:t>
            </a:r>
          </a:p>
          <a:p>
            <a:pPr eaLnBrk="1" hangingPunct="1">
              <a:defRPr/>
            </a:pPr>
            <a:endParaRPr lang="cs-CZ" sz="2400" b="1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eaLnBrk="1" hangingPunct="1">
              <a:defRPr/>
            </a:pPr>
            <a:endParaRPr lang="cs-CZ" sz="2400" b="1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eaLnBrk="1" hangingPunct="1">
              <a:defRPr/>
            </a:pPr>
            <a:endParaRPr lang="cs-CZ" sz="2400" b="1" dirty="0">
              <a:solidFill>
                <a:srgbClr val="FFFF00"/>
              </a:solidFill>
            </a:endParaRPr>
          </a:p>
          <a:p>
            <a:pPr eaLnBrk="1" hangingPunct="1">
              <a:defRPr/>
            </a:pPr>
            <a:endParaRPr lang="cs-CZ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86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228600"/>
            <a:ext cx="7772400" cy="1524000"/>
          </a:xfrm>
        </p:spPr>
        <p:txBody>
          <a:bodyPr/>
          <a:lstStyle/>
          <a:p>
            <a:pPr eaLnBrk="1" hangingPunct="1"/>
            <a:r>
              <a:rPr lang="cs-CZ" altLang="cs-CZ" sz="4000" b="1">
                <a:solidFill>
                  <a:srgbClr val="FFFF00"/>
                </a:solidFill>
              </a:rPr>
              <a:t/>
            </a:r>
            <a:br>
              <a:rPr lang="cs-CZ" altLang="cs-CZ" sz="4000" b="1">
                <a:solidFill>
                  <a:srgbClr val="FFFF00"/>
                </a:solidFill>
              </a:rPr>
            </a:br>
            <a:r>
              <a:rPr lang="cs-CZ" altLang="cs-CZ" sz="4000" b="1">
                <a:solidFill>
                  <a:srgbClr val="000000"/>
                </a:solidFill>
                <a:latin typeface="Garamond" pitchFamily="18" charset="0"/>
              </a:rPr>
              <a:t>Teplota vzduchu  t</a:t>
            </a:r>
            <a:r>
              <a:rPr lang="cs-CZ" altLang="cs-CZ" sz="4000" b="1" baseline="-25000">
                <a:solidFill>
                  <a:srgbClr val="000000"/>
                </a:solidFill>
                <a:latin typeface="Garamond" pitchFamily="18" charset="0"/>
              </a:rPr>
              <a:t>a </a:t>
            </a:r>
            <a:r>
              <a:rPr lang="cs-CZ" altLang="cs-CZ" sz="4000" b="1">
                <a:solidFill>
                  <a:srgbClr val="000000"/>
                </a:solidFill>
                <a:latin typeface="Garamond" pitchFamily="18" charset="0"/>
              </a:rPr>
              <a:t>(°C)</a:t>
            </a:r>
            <a:endParaRPr lang="cs-CZ" altLang="cs-CZ" b="1" smtClean="0">
              <a:solidFill>
                <a:srgbClr val="000000"/>
              </a:solidFill>
              <a:latin typeface="Garamond" pitchFamily="18" charset="0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08214" y="1600201"/>
            <a:ext cx="7761287" cy="4525963"/>
          </a:xfrm>
        </p:spPr>
        <p:txBody>
          <a:bodyPr/>
          <a:lstStyle/>
          <a:p>
            <a:pPr marL="0" indent="0">
              <a:lnSpc>
                <a:spcPct val="120000"/>
              </a:lnSpc>
              <a:buNone/>
            </a:pPr>
            <a:endParaRPr lang="cs-CZ" altLang="cs-CZ" b="1">
              <a:solidFill>
                <a:srgbClr val="FFFF00"/>
              </a:solidFill>
            </a:endParaRPr>
          </a:p>
          <a:p>
            <a:pPr marL="0" indent="0">
              <a:lnSpc>
                <a:spcPct val="140000"/>
              </a:lnSpc>
              <a:buNone/>
            </a:pPr>
            <a:r>
              <a:rPr lang="cs-CZ" altLang="cs-CZ" b="1" smtClean="0">
                <a:solidFill>
                  <a:srgbClr val="000000"/>
                </a:solidFill>
                <a:latin typeface="Garamond" pitchFamily="18" charset="0"/>
              </a:rPr>
              <a:t>Teplota v okolí </a:t>
            </a:r>
            <a:br>
              <a:rPr lang="cs-CZ" altLang="cs-CZ" b="1" smtClean="0">
                <a:solidFill>
                  <a:srgbClr val="000000"/>
                </a:solidFill>
                <a:latin typeface="Garamond" pitchFamily="18" charset="0"/>
              </a:rPr>
            </a:br>
            <a:r>
              <a:rPr lang="cs-CZ" altLang="cs-CZ" b="1" smtClean="0">
                <a:solidFill>
                  <a:srgbClr val="000000"/>
                </a:solidFill>
                <a:latin typeface="Garamond" pitchFamily="18" charset="0"/>
              </a:rPr>
              <a:t>lidského těla </a:t>
            </a:r>
            <a:br>
              <a:rPr lang="cs-CZ" altLang="cs-CZ" b="1" smtClean="0">
                <a:solidFill>
                  <a:srgbClr val="000000"/>
                </a:solidFill>
                <a:latin typeface="Garamond" pitchFamily="18" charset="0"/>
              </a:rPr>
            </a:br>
            <a:r>
              <a:rPr lang="cs-CZ" altLang="cs-CZ" b="1" smtClean="0">
                <a:solidFill>
                  <a:srgbClr val="000000"/>
                </a:solidFill>
                <a:latin typeface="Garamond" pitchFamily="18" charset="0"/>
              </a:rPr>
              <a:t>měřená jakýmkoli </a:t>
            </a:r>
            <a:br>
              <a:rPr lang="cs-CZ" altLang="cs-CZ" b="1" smtClean="0">
                <a:solidFill>
                  <a:srgbClr val="000000"/>
                </a:solidFill>
                <a:latin typeface="Garamond" pitchFamily="18" charset="0"/>
              </a:rPr>
            </a:br>
            <a:r>
              <a:rPr lang="cs-CZ" altLang="cs-CZ" b="1" smtClean="0">
                <a:solidFill>
                  <a:srgbClr val="000000"/>
                </a:solidFill>
                <a:latin typeface="Garamond" pitchFamily="18" charset="0"/>
              </a:rPr>
              <a:t>teplotním čidlem.</a:t>
            </a:r>
          </a:p>
          <a:p>
            <a:pPr marL="0" indent="0">
              <a:buNone/>
            </a:pPr>
            <a:endParaRPr lang="cs-CZ" altLang="cs-CZ" b="1" smtClean="0">
              <a:latin typeface="Garamond" pitchFamily="18" charset="0"/>
            </a:endParaRPr>
          </a:p>
        </p:txBody>
      </p:sp>
      <p:pic>
        <p:nvPicPr>
          <p:cNvPr id="32772" name="Picture 4" descr="mso3DB6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lum bright="-22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91626" y="2060575"/>
            <a:ext cx="1585913" cy="4211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773" name="Picture 5" descr="msoD5CA6"/>
          <p:cNvPicPr>
            <a:picLocks noChangeAspect="1" noChangeArrowheads="1"/>
          </p:cNvPicPr>
          <p:nvPr/>
        </p:nvPicPr>
        <p:blipFill>
          <a:blip r:embed="rId4">
            <a:lum bright="-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39836">
            <a:off x="8794751" y="692150"/>
            <a:ext cx="792163" cy="303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TextovéPole 1"/>
          <p:cNvSpPr txBox="1">
            <a:spLocks noChangeArrowheads="1"/>
          </p:cNvSpPr>
          <p:nvPr/>
        </p:nvSpPr>
        <p:spPr bwMode="auto">
          <a:xfrm>
            <a:off x="9480551" y="4724400"/>
            <a:ext cx="792163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pic>
        <p:nvPicPr>
          <p:cNvPr id="32775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364" y="3933826"/>
            <a:ext cx="1800225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27285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19288" y="333375"/>
            <a:ext cx="8748712" cy="935038"/>
          </a:xfrm>
        </p:spPr>
        <p:txBody>
          <a:bodyPr/>
          <a:lstStyle/>
          <a:p>
            <a:pPr eaLnBrk="1" hangingPunct="1">
              <a:defRPr/>
            </a:pPr>
            <a:r>
              <a:rPr lang="cs-CZ" sz="32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Výsledná teplota kulového teploměru t</a:t>
            </a:r>
            <a:r>
              <a:rPr lang="cs-CZ" sz="3200" b="1" baseline="-250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 </a:t>
            </a:r>
            <a:r>
              <a:rPr lang="cs-CZ" sz="32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(°C)</a:t>
            </a:r>
            <a:endParaRPr lang="cs-CZ" sz="3200" b="1" baseline="-2500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847851" y="1268413"/>
            <a:ext cx="5256213" cy="5256212"/>
          </a:xfrm>
        </p:spPr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cs-CZ" altLang="cs-CZ" sz="3000" b="1"/>
              <a:t>je teplota v okolí lidského těla měřená kulovým teploměrem, která zahrnuje vliv současného</a:t>
            </a:r>
            <a:br>
              <a:rPr lang="cs-CZ" altLang="cs-CZ" sz="3000" b="1"/>
            </a:br>
            <a:r>
              <a:rPr lang="cs-CZ" altLang="cs-CZ" sz="3000" b="1"/>
              <a:t>působení teploty vzduchu, teploty okolních ploch </a:t>
            </a:r>
            <a:br>
              <a:rPr lang="cs-CZ" altLang="cs-CZ" sz="3000" b="1"/>
            </a:br>
            <a:r>
              <a:rPr lang="cs-CZ" altLang="cs-CZ" sz="3000" b="1"/>
              <a:t>a rychlosti proudění vzduchu.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altLang="cs-CZ" sz="2400" b="1">
                <a:solidFill>
                  <a:schemeClr val="accent2"/>
                </a:solidFill>
              </a:rPr>
              <a:t>Operativní teplota t</a:t>
            </a:r>
            <a:r>
              <a:rPr lang="cs-CZ" altLang="cs-CZ" sz="2400" b="1" baseline="-25000">
                <a:solidFill>
                  <a:schemeClr val="accent2"/>
                </a:solidFill>
              </a:rPr>
              <a:t>o</a:t>
            </a:r>
            <a:r>
              <a:rPr lang="cs-CZ" altLang="cs-CZ" sz="2400" b="1">
                <a:solidFill>
                  <a:schemeClr val="accent2"/>
                </a:solidFill>
              </a:rPr>
              <a:t> (°C)</a:t>
            </a:r>
          </a:p>
        </p:txBody>
      </p:sp>
      <p:pic>
        <p:nvPicPr>
          <p:cNvPr id="21508" name="Picture 4" descr="DSCN128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48525" y="1557338"/>
            <a:ext cx="3189288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509" name="Line 5"/>
          <p:cNvSpPr>
            <a:spLocks noChangeShapeType="1"/>
          </p:cNvSpPr>
          <p:nvPr/>
        </p:nvSpPr>
        <p:spPr bwMode="auto">
          <a:xfrm>
            <a:off x="1992313" y="5734050"/>
            <a:ext cx="5040312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118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420688"/>
            <a:ext cx="8229600" cy="8509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Operativní teplota  t</a:t>
            </a:r>
            <a:r>
              <a:rPr lang="cs-CZ" sz="3200" b="1" baseline="-250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</a:t>
            </a:r>
            <a:r>
              <a:rPr lang="cs-CZ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(°C)</a:t>
            </a:r>
            <a:br>
              <a:rPr lang="cs-CZ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cs-CZ" sz="32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481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1196975"/>
            <a:ext cx="4038600" cy="4929188"/>
          </a:xfrm>
        </p:spPr>
        <p:txBody>
          <a:bodyPr/>
          <a:lstStyle/>
          <a:p>
            <a:pPr marL="0" indent="0">
              <a:lnSpc>
                <a:spcPct val="130000"/>
              </a:lnSpc>
              <a:buNone/>
              <a:defRPr/>
            </a:pPr>
            <a:r>
              <a:rPr lang="cs-CZ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je rovnoměrná teplota uzavřené černé plochy, uvnitř které by člověk  sdílel sáláním a prouděním stejně tepla jako v prostředí skutečném </a:t>
            </a:r>
          </a:p>
          <a:p>
            <a:pPr marL="0" indent="0">
              <a:lnSpc>
                <a:spcPct val="120000"/>
              </a:lnSpc>
              <a:buNone/>
              <a:defRPr/>
            </a:pPr>
            <a:endParaRPr lang="cs-CZ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2532" name="Picture 4" descr="msotw9_temp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51539" y="1447800"/>
            <a:ext cx="4465637" cy="3276600"/>
          </a:xfrm>
          <a:noFill/>
        </p:spPr>
      </p:pic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6960096" y="4725144"/>
            <a:ext cx="345415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800" b="1" dirty="0">
                <a:solidFill>
                  <a:schemeClr val="tx2"/>
                </a:solidFill>
              </a:rPr>
              <a:t>         </a:t>
            </a:r>
            <a:r>
              <a:rPr lang="cs-CZ" altLang="cs-CZ" sz="2000" b="1" dirty="0">
                <a:solidFill>
                  <a:srgbClr val="002060"/>
                </a:solidFill>
                <a:cs typeface="Times New Roman" pitchFamily="18" charset="0"/>
              </a:rPr>
              <a:t>A = 0,75 . v </a:t>
            </a:r>
            <a:r>
              <a:rPr lang="cs-CZ" altLang="cs-CZ" sz="2000" b="1" baseline="30000" dirty="0">
                <a:solidFill>
                  <a:srgbClr val="002060"/>
                </a:solidFill>
                <a:cs typeface="Times New Roman" pitchFamily="18" charset="0"/>
              </a:rPr>
              <a:t>0,16</a:t>
            </a:r>
            <a:r>
              <a:rPr lang="cs-CZ" altLang="cs-CZ" sz="2000" b="1" dirty="0">
                <a:solidFill>
                  <a:srgbClr val="00206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2828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69850"/>
          </a:xfrm>
        </p:spPr>
        <p:txBody>
          <a:bodyPr>
            <a:normAutofit fontScale="90000"/>
          </a:bodyPr>
          <a:lstStyle/>
          <a:p>
            <a:pPr eaLnBrk="1" hangingPunct="1"/>
            <a:endParaRPr lang="cs-CZ" altLang="cs-CZ" sz="400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692151"/>
            <a:ext cx="8229600" cy="5434013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20000"/>
              </a:lnSpc>
              <a:spcAft>
                <a:spcPct val="20000"/>
              </a:spcAft>
              <a:buNone/>
            </a:pPr>
            <a:r>
              <a:rPr lang="cs-CZ" altLang="cs-CZ" sz="3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Při rychlostech proudění vzduchu menších než 0,2 m.s</a:t>
            </a:r>
            <a:r>
              <a:rPr lang="cs-CZ" altLang="cs-CZ" sz="3400" b="1" baseline="30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-1 </a:t>
            </a:r>
            <a:r>
              <a:rPr lang="cs-CZ" altLang="cs-CZ" sz="3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lze nahradit operativní teplotu výslednou teplotou kulového teploměru</a:t>
            </a:r>
            <a:br>
              <a:rPr lang="cs-CZ" altLang="cs-CZ" sz="3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altLang="cs-CZ" sz="3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cs-CZ" altLang="cs-CZ" sz="3400" b="1" baseline="-30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cs-CZ" altLang="cs-CZ" sz="3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(°C). </a:t>
            </a:r>
          </a:p>
          <a:p>
            <a:pPr marL="0" indent="0">
              <a:lnSpc>
                <a:spcPct val="120000"/>
              </a:lnSpc>
              <a:spcAft>
                <a:spcPct val="20000"/>
              </a:spcAft>
              <a:buNone/>
            </a:pPr>
            <a:r>
              <a:rPr lang="cs-CZ" altLang="cs-CZ" sz="3400" b="1" dirty="0">
                <a:latin typeface="Times New Roman" pitchFamily="18" charset="0"/>
                <a:cs typeface="Times New Roman" pitchFamily="18" charset="0"/>
              </a:rPr>
              <a:t>Při jiných rychlostech proudění </a:t>
            </a:r>
            <a:r>
              <a:rPr lang="cs-CZ" altLang="cs-CZ" sz="3400" b="1" dirty="0" err="1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altLang="cs-CZ" sz="3400" b="1" baseline="-30000" dirty="0" err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cs-CZ" altLang="cs-CZ" sz="3400" b="1" dirty="0">
                <a:latin typeface="Times New Roman" pitchFamily="18" charset="0"/>
                <a:cs typeface="Times New Roman" pitchFamily="18" charset="0"/>
              </a:rPr>
              <a:t> (m.s</a:t>
            </a:r>
            <a:r>
              <a:rPr lang="cs-CZ" altLang="cs-CZ" sz="3400" b="1" baseline="30000" dirty="0"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cs-CZ" altLang="cs-CZ" sz="3400" b="1" dirty="0">
                <a:latin typeface="Times New Roman" pitchFamily="18" charset="0"/>
                <a:cs typeface="Times New Roman" pitchFamily="18" charset="0"/>
              </a:rPr>
              <a:t>) lze střední radiační teplotu </a:t>
            </a:r>
            <a:r>
              <a:rPr lang="cs-CZ" altLang="cs-CZ" sz="3400" b="1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cs-CZ" altLang="cs-CZ" sz="3400" b="1" baseline="-30000" dirty="0" err="1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cs-CZ" altLang="cs-CZ" sz="3400" b="1" dirty="0">
                <a:latin typeface="Times New Roman" pitchFamily="18" charset="0"/>
                <a:cs typeface="Times New Roman" pitchFamily="18" charset="0"/>
              </a:rPr>
              <a:t> (°C) pro výpočet operativní teploty t</a:t>
            </a:r>
            <a:r>
              <a:rPr lang="cs-CZ" altLang="cs-CZ" sz="3400" b="1" baseline="-300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cs-CZ" altLang="cs-CZ" sz="3400" b="1" dirty="0">
                <a:latin typeface="Times New Roman" pitchFamily="18" charset="0"/>
                <a:cs typeface="Times New Roman" pitchFamily="18" charset="0"/>
              </a:rPr>
              <a:t> (°C) stanovit ze vztahů:</a:t>
            </a:r>
            <a:br>
              <a:rPr lang="cs-CZ" altLang="cs-CZ" sz="3400" b="1" dirty="0">
                <a:latin typeface="Times New Roman" pitchFamily="18" charset="0"/>
                <a:cs typeface="Times New Roman" pitchFamily="18" charset="0"/>
              </a:rPr>
            </a:br>
            <a:endParaRPr lang="cs-CZ" altLang="cs-CZ" sz="3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45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6107112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cs-CZ" sz="2400" b="1">
                <a:solidFill>
                  <a:srgbClr val="FF6600"/>
                </a:solidFill>
                <a:cs typeface="Times New Roman" pitchFamily="18" charset="0"/>
              </a:rPr>
              <a:t/>
            </a:r>
            <a:br>
              <a:rPr lang="cs-CZ" sz="2400" b="1">
                <a:solidFill>
                  <a:srgbClr val="FF6600"/>
                </a:solidFill>
                <a:cs typeface="Times New Roman" pitchFamily="18" charset="0"/>
              </a:rPr>
            </a:br>
            <a:r>
              <a:rPr lang="cs-CZ" sz="2400" b="1">
                <a:solidFill>
                  <a:srgbClr val="FF6600"/>
                </a:solidFill>
                <a:cs typeface="Times New Roman" pitchFamily="18" charset="0"/>
              </a:rPr>
              <a:t/>
            </a:r>
            <a:br>
              <a:rPr lang="cs-CZ" sz="2400" b="1">
                <a:solidFill>
                  <a:srgbClr val="FF6600"/>
                </a:solidFill>
                <a:cs typeface="Times New Roman" pitchFamily="18" charset="0"/>
              </a:rPr>
            </a:br>
            <a:r>
              <a:rPr lang="cs-CZ" sz="2400" b="1">
                <a:solidFill>
                  <a:srgbClr val="FF6600"/>
                </a:solidFill>
                <a:cs typeface="Times New Roman" pitchFamily="18" charset="0"/>
              </a:rPr>
              <a:t/>
            </a:r>
            <a:br>
              <a:rPr lang="cs-CZ" sz="2400" b="1">
                <a:solidFill>
                  <a:srgbClr val="FF6600"/>
                </a:solidFill>
                <a:cs typeface="Times New Roman" pitchFamily="18" charset="0"/>
              </a:rPr>
            </a:br>
            <a:r>
              <a:rPr lang="cs-CZ" sz="2800" b="1">
                <a:cs typeface="Times New Roman" pitchFamily="18" charset="0"/>
              </a:rPr>
              <a:t>t</a:t>
            </a:r>
            <a:r>
              <a:rPr lang="cs-CZ" sz="2800" b="1" baseline="-30000">
                <a:cs typeface="Times New Roman" pitchFamily="18" charset="0"/>
              </a:rPr>
              <a:t>r</a:t>
            </a:r>
            <a:r>
              <a:rPr lang="cs-CZ" sz="2800" b="1">
                <a:cs typeface="Times New Roman" pitchFamily="18" charset="0"/>
              </a:rPr>
              <a:t> = [(t</a:t>
            </a:r>
            <a:r>
              <a:rPr lang="cs-CZ" sz="2800" b="1" baseline="-30000">
                <a:cs typeface="Times New Roman" pitchFamily="18" charset="0"/>
              </a:rPr>
              <a:t>g</a:t>
            </a:r>
            <a:r>
              <a:rPr lang="cs-CZ" sz="2800" b="1">
                <a:cs typeface="Times New Roman" pitchFamily="18" charset="0"/>
              </a:rPr>
              <a:t> + 273)</a:t>
            </a:r>
            <a:r>
              <a:rPr lang="cs-CZ" sz="2800" b="1" baseline="30000">
                <a:cs typeface="Times New Roman" pitchFamily="18" charset="0"/>
              </a:rPr>
              <a:t>4</a:t>
            </a:r>
            <a:r>
              <a:rPr lang="cs-CZ" sz="2800" b="1">
                <a:cs typeface="Times New Roman" pitchFamily="18" charset="0"/>
              </a:rPr>
              <a:t> + </a:t>
            </a:r>
            <a:r>
              <a:rPr lang="cs-CZ" sz="28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2,9</a:t>
            </a:r>
            <a:r>
              <a:rPr lang="cs-CZ" sz="2800" b="1">
                <a:cs typeface="Times New Roman" pitchFamily="18" charset="0"/>
              </a:rPr>
              <a:t> . 10</a:t>
            </a:r>
            <a:r>
              <a:rPr lang="cs-CZ" sz="2800" b="1" baseline="30000">
                <a:cs typeface="Times New Roman" pitchFamily="18" charset="0"/>
              </a:rPr>
              <a:t>8</a:t>
            </a:r>
            <a:r>
              <a:rPr lang="cs-CZ" sz="2800" b="1">
                <a:cs typeface="Times New Roman" pitchFamily="18" charset="0"/>
              </a:rPr>
              <a:t>. v</a:t>
            </a:r>
            <a:r>
              <a:rPr lang="cs-CZ" sz="2800" b="1" baseline="-30000">
                <a:cs typeface="Times New Roman" pitchFamily="18" charset="0"/>
              </a:rPr>
              <a:t>a</a:t>
            </a:r>
            <a:r>
              <a:rPr lang="cs-CZ" sz="2800" b="1" baseline="30000">
                <a:cs typeface="Times New Roman" pitchFamily="18" charset="0"/>
              </a:rPr>
              <a:t>0,6</a:t>
            </a:r>
            <a:r>
              <a:rPr lang="cs-CZ" sz="2800" b="1">
                <a:cs typeface="Times New Roman" pitchFamily="18" charset="0"/>
              </a:rPr>
              <a:t>( t</a:t>
            </a:r>
            <a:r>
              <a:rPr lang="cs-CZ" sz="2800" b="1" baseline="-30000">
                <a:cs typeface="Times New Roman" pitchFamily="18" charset="0"/>
              </a:rPr>
              <a:t>g</a:t>
            </a:r>
            <a:r>
              <a:rPr lang="cs-CZ" sz="2800" b="1">
                <a:cs typeface="Times New Roman" pitchFamily="18" charset="0"/>
              </a:rPr>
              <a:t>- t</a:t>
            </a:r>
            <a:r>
              <a:rPr lang="cs-CZ" sz="2800" b="1" baseline="-30000">
                <a:cs typeface="Times New Roman" pitchFamily="18" charset="0"/>
              </a:rPr>
              <a:t>a</a:t>
            </a:r>
            <a:r>
              <a:rPr lang="cs-CZ" sz="2800" b="1">
                <a:cs typeface="Times New Roman" pitchFamily="18" charset="0"/>
              </a:rPr>
              <a:t>)] </a:t>
            </a:r>
            <a:r>
              <a:rPr lang="cs-CZ" sz="2800" b="1" baseline="30000">
                <a:cs typeface="Times New Roman" pitchFamily="18" charset="0"/>
              </a:rPr>
              <a:t>1/4</a:t>
            </a:r>
            <a:r>
              <a:rPr lang="cs-CZ" sz="2800" b="1">
                <a:cs typeface="Times New Roman" pitchFamily="18" charset="0"/>
              </a:rPr>
              <a:t> </a:t>
            </a:r>
            <a:r>
              <a:rPr lang="cs-CZ" sz="2800" b="1">
                <a:latin typeface="Times New Roman"/>
                <a:cs typeface="Times New Roman" pitchFamily="18" charset="0"/>
              </a:rPr>
              <a:t>–</a:t>
            </a:r>
            <a:r>
              <a:rPr lang="cs-CZ" sz="2800" b="1">
                <a:cs typeface="Times New Roman" pitchFamily="18" charset="0"/>
              </a:rPr>
              <a:t> 273</a:t>
            </a:r>
            <a:r>
              <a:rPr lang="cs-CZ" sz="2800">
                <a:solidFill>
                  <a:srgbClr val="FF6600"/>
                </a:solidFill>
              </a:rPr>
              <a:t/>
            </a:r>
            <a:br>
              <a:rPr lang="cs-CZ" sz="2800">
                <a:solidFill>
                  <a:srgbClr val="FF6600"/>
                </a:solidFill>
              </a:rPr>
            </a:br>
            <a:r>
              <a:rPr lang="cs-CZ" sz="2800">
                <a:solidFill>
                  <a:srgbClr val="FF6600"/>
                </a:solidFill>
                <a:cs typeface="Times New Roman" pitchFamily="18" charset="0"/>
              </a:rPr>
              <a:t/>
            </a:r>
            <a:br>
              <a:rPr lang="cs-CZ" sz="2800">
                <a:solidFill>
                  <a:srgbClr val="FF6600"/>
                </a:solidFill>
                <a:cs typeface="Times New Roman" pitchFamily="18" charset="0"/>
              </a:rPr>
            </a:br>
            <a:r>
              <a:rPr lang="cs-CZ" sz="32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cs-CZ" sz="3200" b="1" baseline="-300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g</a:t>
            </a:r>
            <a:r>
              <a:rPr lang="cs-CZ" sz="32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je výsledná teplota kulového teploměru </a:t>
            </a:r>
            <a:br>
              <a:rPr lang="cs-CZ" sz="32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cs-CZ" sz="32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o průměru </a:t>
            </a:r>
            <a:r>
              <a:rPr lang="cs-CZ" sz="32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0,10 m</a:t>
            </a:r>
            <a:r>
              <a:rPr lang="cs-CZ" sz="32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(Vernon-Jokl)</a:t>
            </a:r>
            <a:r>
              <a:rPr lang="cs-CZ" sz="32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32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cs-CZ" sz="2800">
                <a:solidFill>
                  <a:srgbClr val="FFFF00"/>
                </a:solidFill>
                <a:cs typeface="Times New Roman" pitchFamily="18" charset="0"/>
              </a:rPr>
              <a:t/>
            </a:r>
            <a:br>
              <a:rPr lang="cs-CZ" sz="2800">
                <a:solidFill>
                  <a:srgbClr val="FFFF00"/>
                </a:solidFill>
                <a:cs typeface="Times New Roman" pitchFamily="18" charset="0"/>
              </a:rPr>
            </a:br>
            <a:r>
              <a:rPr lang="cs-CZ" sz="2800" b="1">
                <a:cs typeface="Times New Roman" pitchFamily="18" charset="0"/>
              </a:rPr>
              <a:t>t</a:t>
            </a:r>
            <a:r>
              <a:rPr lang="cs-CZ" sz="2800" b="1" baseline="-30000">
                <a:cs typeface="Times New Roman" pitchFamily="18" charset="0"/>
              </a:rPr>
              <a:t>r</a:t>
            </a:r>
            <a:r>
              <a:rPr lang="cs-CZ" sz="2800" b="1">
                <a:cs typeface="Times New Roman" pitchFamily="18" charset="0"/>
              </a:rPr>
              <a:t> = [(t</a:t>
            </a:r>
            <a:r>
              <a:rPr lang="cs-CZ" sz="2800" b="1" baseline="-25000">
                <a:cs typeface="Times New Roman" pitchFamily="18" charset="0"/>
              </a:rPr>
              <a:t>g</a:t>
            </a:r>
            <a:r>
              <a:rPr lang="cs-CZ" sz="2800" b="1">
                <a:cs typeface="Times New Roman" pitchFamily="18" charset="0"/>
              </a:rPr>
              <a:t> + 273)</a:t>
            </a:r>
            <a:r>
              <a:rPr lang="cs-CZ" sz="2800" b="1" baseline="30000">
                <a:cs typeface="Times New Roman" pitchFamily="18" charset="0"/>
              </a:rPr>
              <a:t>4</a:t>
            </a:r>
            <a:r>
              <a:rPr lang="cs-CZ" sz="2800" b="1">
                <a:cs typeface="Times New Roman" pitchFamily="18" charset="0"/>
              </a:rPr>
              <a:t> + </a:t>
            </a:r>
            <a:r>
              <a:rPr lang="cs-CZ" sz="28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2,5</a:t>
            </a:r>
            <a:r>
              <a:rPr lang="cs-CZ" sz="2800" b="1">
                <a:cs typeface="Times New Roman" pitchFamily="18" charset="0"/>
              </a:rPr>
              <a:t> . 10</a:t>
            </a:r>
            <a:r>
              <a:rPr lang="cs-CZ" sz="2800" b="1" baseline="30000"/>
              <a:t>8</a:t>
            </a:r>
            <a:r>
              <a:rPr lang="cs-CZ" sz="2800" b="1">
                <a:cs typeface="Times New Roman" pitchFamily="18" charset="0"/>
              </a:rPr>
              <a:t> . </a:t>
            </a:r>
            <a:r>
              <a:rPr lang="cs-CZ" sz="2800" b="1"/>
              <a:t>v</a:t>
            </a:r>
            <a:r>
              <a:rPr lang="cs-CZ" sz="2800" b="1" baseline="-25000">
                <a:cs typeface="Times New Roman" pitchFamily="18" charset="0"/>
              </a:rPr>
              <a:t>a</a:t>
            </a:r>
            <a:r>
              <a:rPr lang="cs-CZ" sz="2800" b="1" baseline="30000"/>
              <a:t>0,6</a:t>
            </a:r>
            <a:r>
              <a:rPr lang="cs-CZ" sz="2800" b="1">
                <a:cs typeface="Times New Roman" pitchFamily="18" charset="0"/>
              </a:rPr>
              <a:t> (t</a:t>
            </a:r>
            <a:r>
              <a:rPr lang="cs-CZ" sz="2800" b="1" baseline="-25000">
                <a:cs typeface="Times New Roman" pitchFamily="18" charset="0"/>
              </a:rPr>
              <a:t>g</a:t>
            </a:r>
            <a:r>
              <a:rPr lang="cs-CZ" sz="2800" b="1">
                <a:cs typeface="Times New Roman" pitchFamily="18" charset="0"/>
              </a:rPr>
              <a:t> - t</a:t>
            </a:r>
            <a:r>
              <a:rPr lang="cs-CZ" sz="2800" b="1" baseline="-25000">
                <a:cs typeface="Times New Roman" pitchFamily="18" charset="0"/>
              </a:rPr>
              <a:t>a</a:t>
            </a:r>
            <a:r>
              <a:rPr lang="cs-CZ" sz="2800" b="1">
                <a:cs typeface="Times New Roman" pitchFamily="18" charset="0"/>
              </a:rPr>
              <a:t>)] </a:t>
            </a:r>
            <a:r>
              <a:rPr lang="cs-CZ" sz="2800" b="1" baseline="30000">
                <a:cs typeface="Times New Roman" pitchFamily="18" charset="0"/>
              </a:rPr>
              <a:t>1/4</a:t>
            </a:r>
            <a:r>
              <a:rPr lang="cs-CZ" sz="2800" b="1">
                <a:cs typeface="Times New Roman" pitchFamily="18" charset="0"/>
              </a:rPr>
              <a:t> </a:t>
            </a:r>
            <a:r>
              <a:rPr lang="cs-CZ" sz="2800" b="1">
                <a:latin typeface="Times New Roman"/>
                <a:cs typeface="Times New Roman" pitchFamily="18" charset="0"/>
              </a:rPr>
              <a:t>–</a:t>
            </a:r>
            <a:r>
              <a:rPr lang="cs-CZ" sz="2800" b="1">
                <a:cs typeface="Times New Roman" pitchFamily="18" charset="0"/>
              </a:rPr>
              <a:t> 273</a:t>
            </a:r>
            <a:r>
              <a:rPr lang="cs-CZ" sz="2800">
                <a:solidFill>
                  <a:srgbClr val="FF6600"/>
                </a:solidFill>
              </a:rPr>
              <a:t/>
            </a:r>
            <a:br>
              <a:rPr lang="cs-CZ" sz="2800">
                <a:solidFill>
                  <a:srgbClr val="FF6600"/>
                </a:solidFill>
              </a:rPr>
            </a:br>
            <a:r>
              <a:rPr lang="cs-CZ" sz="2800">
                <a:solidFill>
                  <a:srgbClr val="FFFF00"/>
                </a:solidFill>
                <a:cs typeface="Times New Roman" pitchFamily="18" charset="0"/>
              </a:rPr>
              <a:t/>
            </a:r>
            <a:br>
              <a:rPr lang="cs-CZ" sz="2800">
                <a:solidFill>
                  <a:srgbClr val="FFFF00"/>
                </a:solidFill>
                <a:cs typeface="Times New Roman" pitchFamily="18" charset="0"/>
              </a:rPr>
            </a:br>
            <a:r>
              <a:rPr lang="cs-CZ" sz="28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cs-CZ" sz="2800" b="1" baseline="-300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g</a:t>
            </a:r>
            <a:r>
              <a:rPr lang="cs-CZ" sz="28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je výsledná teplota kulového tep. </a:t>
            </a:r>
            <a:r>
              <a:rPr lang="cs-CZ" sz="28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/>
            </a:r>
            <a:br>
              <a:rPr lang="cs-CZ" sz="28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cs-CZ" sz="28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o průměru </a:t>
            </a:r>
            <a:r>
              <a:rPr lang="cs-CZ" sz="28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0,15 m</a:t>
            </a:r>
            <a:r>
              <a:rPr lang="cs-CZ" sz="28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(Vernon) </a:t>
            </a:r>
            <a:br>
              <a:rPr lang="cs-CZ" sz="28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cs-CZ" sz="28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cs-CZ" sz="2800" b="1" baseline="-300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r>
              <a:rPr lang="cs-CZ" sz="28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- teplota vzduchu (°C)</a:t>
            </a:r>
            <a:br>
              <a:rPr lang="cs-CZ" sz="28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cs-CZ" sz="28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v</a:t>
            </a:r>
            <a:r>
              <a:rPr lang="cs-CZ" sz="2800" b="1" baseline="-300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r>
              <a:rPr lang="cs-CZ" sz="28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- rychlost proudění vzduchu (m.s</a:t>
            </a:r>
            <a:r>
              <a:rPr lang="cs-CZ" sz="2800" b="1" baseline="300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cs-CZ" sz="28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cs-CZ" sz="28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cs-CZ" sz="2800" b="1">
                <a:solidFill>
                  <a:srgbClr val="FFFF00"/>
                </a:solidFill>
                <a:cs typeface="Times New Roman" pitchFamily="18" charset="0"/>
              </a:rPr>
              <a:t> </a:t>
            </a:r>
            <a:br>
              <a:rPr lang="cs-CZ" sz="2800" b="1">
                <a:solidFill>
                  <a:srgbClr val="FFFF00"/>
                </a:solidFill>
                <a:cs typeface="Times New Roman" pitchFamily="18" charset="0"/>
              </a:rPr>
            </a:br>
            <a:r>
              <a:rPr lang="cs-CZ" sz="2400" b="1">
                <a:solidFill>
                  <a:srgbClr val="FFFF00"/>
                </a:solidFill>
                <a:cs typeface="Times New Roman" pitchFamily="18" charset="0"/>
              </a:rPr>
              <a:t> </a:t>
            </a:r>
            <a:br>
              <a:rPr lang="cs-CZ" sz="2400" b="1">
                <a:solidFill>
                  <a:srgbClr val="FFFF00"/>
                </a:solidFill>
                <a:cs typeface="Times New Roman" pitchFamily="18" charset="0"/>
              </a:rPr>
            </a:br>
            <a:endParaRPr lang="cs-CZ" sz="2400" b="1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1774825" y="188913"/>
            <a:ext cx="2374900" cy="406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000" b="1"/>
              <a:t>t</a:t>
            </a:r>
            <a:r>
              <a:rPr lang="cs-CZ" altLang="cs-CZ" sz="2000" b="1" baseline="-25000"/>
              <a:t>o</a:t>
            </a:r>
            <a:r>
              <a:rPr lang="cs-CZ" altLang="cs-CZ" sz="2000" b="1"/>
              <a:t> = At</a:t>
            </a:r>
            <a:r>
              <a:rPr lang="cs-CZ" altLang="cs-CZ" sz="2000" b="1" baseline="-25000"/>
              <a:t>a</a:t>
            </a:r>
            <a:r>
              <a:rPr lang="cs-CZ" altLang="cs-CZ" sz="2000" b="1"/>
              <a:t> + (1 – A) t</a:t>
            </a:r>
            <a:r>
              <a:rPr lang="cs-CZ" altLang="cs-CZ" sz="2000" b="1" baseline="-25000"/>
              <a:t>r</a:t>
            </a:r>
          </a:p>
        </p:txBody>
      </p:sp>
      <p:pic>
        <p:nvPicPr>
          <p:cNvPr id="24580" name="Picture 4" descr="SDC10638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663" y="3716339"/>
            <a:ext cx="2578100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572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800" b="1">
                <a:solidFill>
                  <a:srgbClr val="000066"/>
                </a:solidFill>
                <a:latin typeface="Verdana" pitchFamily="34" charset="0"/>
              </a:rPr>
              <a:t>Př</a:t>
            </a:r>
            <a:r>
              <a:rPr lang="cs-CZ" altLang="cs-CZ" sz="2800" b="1">
                <a:solidFill>
                  <a:srgbClr val="000066"/>
                </a:solidFill>
              </a:rPr>
              <a:t>í</a:t>
            </a:r>
            <a:r>
              <a:rPr lang="cs-CZ" altLang="cs-CZ" sz="2800" b="1">
                <a:solidFill>
                  <a:srgbClr val="000066"/>
                </a:solidFill>
                <a:latin typeface="Verdana" pitchFamily="34" charset="0"/>
              </a:rPr>
              <a:t>klad MKL parametrů v hork</a:t>
            </a:r>
            <a:r>
              <a:rPr lang="cs-CZ" altLang="cs-CZ" sz="2800" b="1">
                <a:solidFill>
                  <a:srgbClr val="000066"/>
                </a:solidFill>
              </a:rPr>
              <a:t>é</a:t>
            </a:r>
            <a:r>
              <a:rPr lang="cs-CZ" altLang="cs-CZ" sz="2800" b="1">
                <a:solidFill>
                  <a:srgbClr val="000066"/>
                </a:solidFill>
                <a:latin typeface="Verdana" pitchFamily="34" charset="0"/>
              </a:rPr>
              <a:t>m provozu</a:t>
            </a:r>
          </a:p>
        </p:txBody>
      </p:sp>
      <p:graphicFrame>
        <p:nvGraphicFramePr>
          <p:cNvPr id="41987" name="Object 3"/>
          <p:cNvGraphicFramePr>
            <a:graphicFrameLocks noGrp="1" noChangeAspect="1"/>
          </p:cNvGraphicFramePr>
          <p:nvPr>
            <p:ph type="body" idx="4294967295"/>
          </p:nvPr>
        </p:nvGraphicFramePr>
        <p:xfrm>
          <a:off x="1524000" y="1295401"/>
          <a:ext cx="5867400" cy="4398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Snímek" r:id="rId4" imgW="4214813" imgH="3160713" progId="PowerPoint.Slide.8">
                  <p:embed/>
                </p:oleObj>
              </mc:Choice>
              <mc:Fallback>
                <p:oleObj name="Snímek" r:id="rId4" imgW="4214813" imgH="3160713" progId="PowerPoint.Slid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295401"/>
                        <a:ext cx="5867400" cy="4398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988" name="Picture 4" descr="sklář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25" y="836613"/>
            <a:ext cx="2427288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1703389" y="6035675"/>
            <a:ext cx="7488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400" b="1">
                <a:solidFill>
                  <a:srgbClr val="800000"/>
                </a:solidFill>
                <a:latin typeface="Times New Roman" pitchFamily="18" charset="0"/>
              </a:rPr>
              <a:t>3. stupeň zátěže – významná míra zdravotního rizika</a:t>
            </a:r>
          </a:p>
        </p:txBody>
      </p:sp>
      <p:graphicFrame>
        <p:nvGraphicFramePr>
          <p:cNvPr id="166918" name="Group 6"/>
          <p:cNvGraphicFramePr>
            <a:graphicFrameLocks noGrp="1"/>
          </p:cNvGraphicFramePr>
          <p:nvPr>
            <p:ph idx="1"/>
          </p:nvPr>
        </p:nvGraphicFramePr>
        <p:xfrm>
          <a:off x="5646738" y="3941764"/>
          <a:ext cx="4824412" cy="2120901"/>
        </p:xfrm>
        <a:graphic>
          <a:graphicData uri="http://schemas.openxmlformats.org/drawingml/2006/table">
            <a:tbl>
              <a:tblPr/>
              <a:tblGrid>
                <a:gridCol w="1608137"/>
                <a:gridCol w="1608138"/>
                <a:gridCol w="1608137"/>
              </a:tblGrid>
              <a:tr h="9080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Teplota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  (°C)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t</a:t>
                      </a:r>
                      <a:r>
                        <a:rPr kumimoji="0" lang="cs-CZ" sz="2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sm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(°C)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t</a:t>
                      </a:r>
                      <a:r>
                        <a:rPr kumimoji="0" lang="cs-CZ" sz="2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max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(°C)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6270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41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275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5857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296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41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217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1919288" y="44626"/>
            <a:ext cx="8229600" cy="6120679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Stereoteplota   t</a:t>
            </a:r>
            <a:r>
              <a:rPr lang="cs-CZ" sz="3200" b="1" baseline="-1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st</a:t>
            </a:r>
            <a:r>
              <a:rPr lang="cs-CZ" sz="3200" b="1" baseline="-200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  </a:t>
            </a:r>
            <a:r>
              <a:rPr lang="cs-CZ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[°C]</a:t>
            </a:r>
            <a:r>
              <a:rPr lang="cs-CZ" sz="3200" b="1" baseline="-200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/>
            </a:r>
            <a:br>
              <a:rPr lang="cs-CZ" sz="3200" b="1" baseline="-200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</a:br>
            <a:r>
              <a:rPr lang="cs-CZ" sz="3600" b="1" baseline="-200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směrová radiační teplota měřená kulovým stereoteploměrem,</a:t>
            </a:r>
            <a:br>
              <a:rPr lang="cs-CZ" sz="3600" b="1" baseline="-200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cs-CZ" sz="3600" b="1" baseline="-200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která charakterizuje radiační účinek okolních ploch</a:t>
            </a:r>
            <a:r>
              <a:rPr lang="cs-CZ" sz="36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br>
              <a:rPr lang="cs-CZ" sz="36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cs-CZ" sz="3600" b="1" baseline="-200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ve sledovaném prostorovém úhlu</a:t>
            </a:r>
            <a:br>
              <a:rPr lang="cs-CZ" sz="3600" b="1" baseline="-200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cs-CZ" sz="3600" b="1" baseline="-200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/>
            </a:r>
            <a:br>
              <a:rPr lang="cs-CZ" sz="3600" b="1" baseline="-200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cs-C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/>
            </a:r>
            <a:br>
              <a:rPr lang="cs-C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cs-CZ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stereoteploměr</a:t>
            </a:r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- </a:t>
            </a:r>
            <a:b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cs-CZ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umožňuje vyhodnotit </a:t>
            </a:r>
            <a:br>
              <a:rPr lang="cs-CZ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všesměrové působení sálání </a:t>
            </a:r>
            <a:br>
              <a:rPr lang="cs-CZ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proudění a jeho </a:t>
            </a:r>
            <a:br>
              <a:rPr lang="cs-CZ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nerovnoměrnosti v prostoru</a:t>
            </a:r>
            <a:endParaRPr lang="cs-CZ" sz="2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3716338"/>
            <a:ext cx="3810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80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774826" y="260350"/>
            <a:ext cx="8424863" cy="1728788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cs-CZ" altLang="cs-CZ" sz="3200">
                <a:solidFill>
                  <a:srgbClr val="FFFF00"/>
                </a:solidFill>
              </a:rPr>
              <a:t/>
            </a:r>
            <a:br>
              <a:rPr lang="cs-CZ" altLang="cs-CZ" sz="3200">
                <a:solidFill>
                  <a:srgbClr val="FFFF00"/>
                </a:solidFill>
              </a:rPr>
            </a:br>
            <a:r>
              <a:rPr lang="cs-CZ" altLang="cs-CZ" sz="3200">
                <a:solidFill>
                  <a:srgbClr val="FFFF00"/>
                </a:solidFill>
              </a:rPr>
              <a:t/>
            </a:r>
            <a:br>
              <a:rPr lang="cs-CZ" altLang="cs-CZ" sz="3200">
                <a:solidFill>
                  <a:srgbClr val="FFFF00"/>
                </a:solidFill>
              </a:rPr>
            </a:br>
            <a:r>
              <a:rPr lang="cs-CZ" altLang="cs-CZ" sz="3200">
                <a:solidFill>
                  <a:srgbClr val="FFFF00"/>
                </a:solidFill>
              </a:rPr>
              <a:t/>
            </a:r>
            <a:br>
              <a:rPr lang="cs-CZ" altLang="cs-CZ" sz="3200">
                <a:solidFill>
                  <a:srgbClr val="FFFF00"/>
                </a:solidFill>
              </a:rPr>
            </a:br>
            <a:endParaRPr lang="cs-CZ" altLang="cs-CZ" sz="4000"/>
          </a:p>
        </p:txBody>
      </p:sp>
      <p:pic>
        <p:nvPicPr>
          <p:cNvPr id="28675" name="Picture 3" descr="msotw9_temp0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bright="-12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47850" y="2781300"/>
            <a:ext cx="5543550" cy="3455988"/>
          </a:xfrm>
          <a:noFill/>
        </p:spPr>
      </p:pic>
      <p:pic>
        <p:nvPicPr>
          <p:cNvPr id="28676" name="Picture 4" descr="mso36A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325" y="2060575"/>
            <a:ext cx="3455988" cy="277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6789" name="Rectangle 5"/>
          <p:cNvSpPr>
            <a:spLocks noChangeArrowheads="1"/>
          </p:cNvSpPr>
          <p:nvPr/>
        </p:nvSpPr>
        <p:spPr bwMode="auto">
          <a:xfrm>
            <a:off x="2566989" y="333376"/>
            <a:ext cx="6624637" cy="207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cs-CZ" sz="28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Povrchová teplota t</a:t>
            </a:r>
            <a:r>
              <a:rPr lang="cs-CZ" sz="2800" b="1" baseline="-250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</a:t>
            </a:r>
            <a:r>
              <a:rPr lang="cs-CZ" sz="28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(°C)</a:t>
            </a:r>
            <a:br>
              <a:rPr lang="cs-CZ" sz="28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cs-CZ" b="1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/>
            </a:r>
            <a:br>
              <a:rPr lang="cs-CZ" b="1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</a:br>
            <a:r>
              <a:rPr lang="cs-CZ" sz="2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teplota naměřená na povrchu těles </a:t>
            </a:r>
            <a:br>
              <a:rPr lang="cs-CZ" sz="2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cs-CZ" sz="2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stavebních  konstrukcí </a:t>
            </a:r>
            <a:br>
              <a:rPr lang="cs-CZ" sz="2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cs-CZ" sz="2800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6790" name="Text Box 6"/>
          <p:cNvSpPr txBox="1">
            <a:spLocks noChangeArrowheads="1"/>
          </p:cNvSpPr>
          <p:nvPr/>
        </p:nvSpPr>
        <p:spPr bwMode="auto">
          <a:xfrm>
            <a:off x="4511675" y="2914651"/>
            <a:ext cx="2305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teplota podlahy</a:t>
            </a:r>
          </a:p>
        </p:txBody>
      </p:sp>
    </p:spTree>
    <p:extLst>
      <p:ext uri="{BB962C8B-B14F-4D97-AF65-F5344CB8AC3E}">
        <p14:creationId xmlns:p14="http://schemas.microsoft.com/office/powerpoint/2010/main" val="28734717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2208213" y="-2403475"/>
            <a:ext cx="8064500" cy="8969375"/>
          </a:xfrm>
        </p:spPr>
        <p:txBody>
          <a:bodyPr/>
          <a:lstStyle/>
          <a:p>
            <a:pPr algn="l">
              <a:lnSpc>
                <a:spcPct val="140000"/>
              </a:lnSpc>
            </a:pPr>
            <a:r>
              <a:rPr lang="cs-CZ" altLang="cs-CZ" sz="4000" b="1" dirty="0"/>
              <a:t/>
            </a:r>
            <a:br>
              <a:rPr lang="cs-CZ" altLang="cs-CZ" sz="4000" b="1" dirty="0"/>
            </a:br>
            <a:r>
              <a:rPr lang="cs-CZ" altLang="cs-CZ" sz="4000" b="1" dirty="0"/>
              <a:t/>
            </a:r>
            <a:br>
              <a:rPr lang="cs-CZ" altLang="cs-CZ" sz="4000" b="1" dirty="0"/>
            </a:br>
            <a:r>
              <a:rPr lang="cs-CZ" altLang="cs-CZ" sz="4000" b="1" dirty="0"/>
              <a:t/>
            </a:r>
            <a:br>
              <a:rPr lang="cs-CZ" altLang="cs-CZ" sz="4000" b="1" dirty="0"/>
            </a:br>
            <a:r>
              <a:rPr lang="cs-CZ" altLang="cs-CZ" sz="4000" b="1" dirty="0"/>
              <a:t/>
            </a:r>
            <a:br>
              <a:rPr lang="cs-CZ" altLang="cs-CZ" sz="4000" b="1" dirty="0"/>
            </a:br>
            <a:r>
              <a:rPr lang="cs-CZ" altLang="cs-CZ" sz="3200" b="1" dirty="0"/>
              <a:t>Korigovaná teplota</a:t>
            </a:r>
            <a:r>
              <a:rPr lang="cs-CZ" altLang="cs-CZ" sz="3200" b="1" dirty="0">
                <a:solidFill>
                  <a:srgbClr val="FFFF00"/>
                </a:solidFill>
              </a:rPr>
              <a:t> </a:t>
            </a:r>
            <a:r>
              <a:rPr lang="cs-CZ" altLang="cs-CZ" sz="3200" b="1" dirty="0" err="1"/>
              <a:t>t</a:t>
            </a:r>
            <a:r>
              <a:rPr lang="cs-CZ" altLang="cs-CZ" sz="3200" b="1" baseline="-25000" dirty="0" err="1"/>
              <a:t>korig</a:t>
            </a:r>
            <a:r>
              <a:rPr lang="cs-CZ" altLang="cs-CZ" sz="3200" b="1" dirty="0"/>
              <a:t> (°C)</a:t>
            </a:r>
            <a:r>
              <a:rPr lang="cs-CZ" altLang="cs-CZ" sz="3200" b="1" dirty="0">
                <a:solidFill>
                  <a:srgbClr val="FFFF00"/>
                </a:solidFill>
              </a:rPr>
              <a:t> </a:t>
            </a:r>
            <a:br>
              <a:rPr lang="cs-CZ" altLang="cs-CZ" sz="3200" b="1" dirty="0">
                <a:solidFill>
                  <a:srgbClr val="FFFF00"/>
                </a:solidFill>
              </a:rPr>
            </a:br>
            <a:r>
              <a:rPr lang="cs-CZ" altLang="cs-CZ" sz="3200" b="1" dirty="0">
                <a:solidFill>
                  <a:srgbClr val="FFFF00"/>
                </a:solidFill>
              </a:rPr>
              <a:t/>
            </a:r>
            <a:br>
              <a:rPr lang="cs-CZ" altLang="cs-CZ" sz="3200" b="1" dirty="0">
                <a:solidFill>
                  <a:srgbClr val="FFFF00"/>
                </a:solidFill>
              </a:rPr>
            </a:br>
            <a:r>
              <a:rPr lang="cs-CZ" altLang="cs-CZ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 teplota vzduchu snížená vlivem proudění vzduchu, která se užívá např. při hodnocení účinku větru na člověka na venkovních pracovištích</a:t>
            </a:r>
            <a:r>
              <a:rPr lang="cs-CZ" altLang="cs-CZ" sz="3200" b="1" dirty="0">
                <a:solidFill>
                  <a:srgbClr val="800000"/>
                </a:solidFill>
              </a:rPr>
              <a:t>. </a:t>
            </a:r>
            <a:br>
              <a:rPr lang="cs-CZ" altLang="cs-CZ" sz="3200" b="1" dirty="0">
                <a:solidFill>
                  <a:srgbClr val="800000"/>
                </a:solidFill>
              </a:rPr>
            </a:br>
            <a:r>
              <a:rPr lang="cs-CZ" altLang="cs-CZ" sz="3200" b="1" u="sng" dirty="0">
                <a:solidFill>
                  <a:srgbClr val="FFFF00"/>
                </a:solidFill>
              </a:rPr>
              <a:t/>
            </a:r>
            <a:br>
              <a:rPr lang="cs-CZ" altLang="cs-CZ" sz="3200" b="1" u="sng" dirty="0">
                <a:solidFill>
                  <a:srgbClr val="FFFF00"/>
                </a:solidFill>
              </a:rPr>
            </a:br>
            <a:endParaRPr lang="cs-CZ" altLang="cs-CZ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01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135188" y="274639"/>
            <a:ext cx="8075612" cy="1425575"/>
          </a:xfrm>
        </p:spPr>
        <p:txBody>
          <a:bodyPr/>
          <a:lstStyle/>
          <a:p>
            <a:pPr algn="l" eaLnBrk="1" hangingPunct="1">
              <a:defRPr/>
            </a:pPr>
            <a:r>
              <a:rPr lang="cs-CZ" sz="36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Vnitřní prostředí staveb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79650" y="1628775"/>
            <a:ext cx="7931150" cy="4497388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cs-CZ" altLang="cs-CZ" b="1" dirty="0" smtClean="0"/>
              <a:t>je definováno hodnotami fyzikálních, </a:t>
            </a:r>
          </a:p>
          <a:p>
            <a:pPr marL="0" indent="0">
              <a:buNone/>
              <a:defRPr/>
            </a:pPr>
            <a:r>
              <a:rPr lang="cs-CZ" altLang="cs-CZ" b="1" dirty="0" smtClean="0"/>
              <a:t>chemických a biologických ukazatelů.</a:t>
            </a:r>
          </a:p>
          <a:p>
            <a:pPr marL="0" indent="0">
              <a:buNone/>
              <a:defRPr/>
            </a:pPr>
            <a:endParaRPr lang="cs-CZ" altLang="cs-CZ" b="1" dirty="0" smtClean="0"/>
          </a:p>
          <a:p>
            <a:pPr marL="0" indent="0">
              <a:buNone/>
              <a:defRPr/>
            </a:pPr>
            <a:endParaRPr lang="cs-CZ" altLang="cs-CZ" b="1" dirty="0" smtClean="0"/>
          </a:p>
          <a:p>
            <a:pPr marL="0" indent="0">
              <a:buNone/>
              <a:defRPr/>
            </a:pPr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HYGIENICKÉ POŽADAVKY JSOU MADŘAZENÉ HLEDISKŮM ÚSPOR ENERGIE !!!!!</a:t>
            </a:r>
          </a:p>
          <a:p>
            <a:pPr marL="0" indent="0">
              <a:buNone/>
              <a:defRPr/>
            </a:pPr>
            <a:endParaRPr lang="cs-CZ" altLang="cs-CZ" b="1" dirty="0" smtClean="0"/>
          </a:p>
        </p:txBody>
      </p:sp>
    </p:spTree>
    <p:extLst>
      <p:ext uri="{BB962C8B-B14F-4D97-AF65-F5344CB8AC3E}">
        <p14:creationId xmlns:p14="http://schemas.microsoft.com/office/powerpoint/2010/main" val="64220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altLang="cs-CZ" sz="28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Korigovaná teplota</a:t>
            </a:r>
            <a:br>
              <a:rPr lang="cs-CZ" altLang="cs-CZ" sz="28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cs-CZ" altLang="cs-CZ" sz="28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Korekce teploty účinkem proudění vzduchu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cs-CZ" altLang="cs-CZ" smtClean="0"/>
          </a:p>
        </p:txBody>
      </p:sp>
      <p:pic>
        <p:nvPicPr>
          <p:cNvPr id="78852" name="Picture 4" descr="msoE76C1"/>
          <p:cNvPicPr>
            <a:picLocks noChangeAspect="1" noChangeArrowheads="1"/>
          </p:cNvPicPr>
          <p:nvPr/>
        </p:nvPicPr>
        <p:blipFill>
          <a:blip r:embed="rId3">
            <a:lum bright="-32000"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9" y="1700214"/>
            <a:ext cx="7489825" cy="412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3" name="Line 7"/>
          <p:cNvSpPr>
            <a:spLocks noChangeShapeType="1"/>
          </p:cNvSpPr>
          <p:nvPr/>
        </p:nvSpPr>
        <p:spPr bwMode="auto">
          <a:xfrm flipV="1">
            <a:off x="5951538" y="4076701"/>
            <a:ext cx="0" cy="14398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8854" name="Line 8"/>
          <p:cNvSpPr>
            <a:spLocks noChangeShapeType="1"/>
          </p:cNvSpPr>
          <p:nvPr/>
        </p:nvSpPr>
        <p:spPr bwMode="auto">
          <a:xfrm>
            <a:off x="5951539" y="4076700"/>
            <a:ext cx="865187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8855" name="Line 9"/>
          <p:cNvSpPr>
            <a:spLocks noChangeShapeType="1"/>
          </p:cNvSpPr>
          <p:nvPr/>
        </p:nvSpPr>
        <p:spPr bwMode="auto">
          <a:xfrm flipV="1">
            <a:off x="6816725" y="3644900"/>
            <a:ext cx="0" cy="431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8856" name="Line 10"/>
          <p:cNvSpPr>
            <a:spLocks noChangeShapeType="1"/>
          </p:cNvSpPr>
          <p:nvPr/>
        </p:nvSpPr>
        <p:spPr bwMode="auto">
          <a:xfrm>
            <a:off x="6816725" y="3644900"/>
            <a:ext cx="935038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8857" name="Line 11"/>
          <p:cNvSpPr>
            <a:spLocks noChangeShapeType="1"/>
          </p:cNvSpPr>
          <p:nvPr/>
        </p:nvSpPr>
        <p:spPr bwMode="auto">
          <a:xfrm flipV="1">
            <a:off x="7751763" y="3429000"/>
            <a:ext cx="0" cy="2159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8858" name="Line 12"/>
          <p:cNvSpPr>
            <a:spLocks noChangeShapeType="1"/>
          </p:cNvSpPr>
          <p:nvPr/>
        </p:nvSpPr>
        <p:spPr bwMode="auto">
          <a:xfrm>
            <a:off x="7751764" y="3429000"/>
            <a:ext cx="865187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8859" name="Line 13"/>
          <p:cNvSpPr>
            <a:spLocks noChangeShapeType="1"/>
          </p:cNvSpPr>
          <p:nvPr/>
        </p:nvSpPr>
        <p:spPr bwMode="auto">
          <a:xfrm flipV="1">
            <a:off x="8616950" y="3068638"/>
            <a:ext cx="0" cy="3603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8860" name="Line 14"/>
          <p:cNvSpPr>
            <a:spLocks noChangeShapeType="1"/>
          </p:cNvSpPr>
          <p:nvPr/>
        </p:nvSpPr>
        <p:spPr bwMode="auto">
          <a:xfrm>
            <a:off x="8616950" y="3068638"/>
            <a:ext cx="935038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8861" name="Line 15"/>
          <p:cNvSpPr>
            <a:spLocks noChangeShapeType="1"/>
          </p:cNvSpPr>
          <p:nvPr/>
        </p:nvSpPr>
        <p:spPr bwMode="auto">
          <a:xfrm>
            <a:off x="2927350" y="5589588"/>
            <a:ext cx="0" cy="360362"/>
          </a:xfrm>
          <a:prstGeom prst="line">
            <a:avLst/>
          </a:prstGeom>
          <a:noFill/>
          <a:ln w="38100" cmpd="dbl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8862" name="Text Box 16"/>
          <p:cNvSpPr txBox="1">
            <a:spLocks noChangeArrowheads="1"/>
          </p:cNvSpPr>
          <p:nvPr/>
        </p:nvSpPr>
        <p:spPr bwMode="auto">
          <a:xfrm>
            <a:off x="2424113" y="5949951"/>
            <a:ext cx="14398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 b="1">
                <a:solidFill>
                  <a:srgbClr val="CC0000"/>
                </a:solidFill>
              </a:rPr>
              <a:t>65 km/h</a:t>
            </a:r>
          </a:p>
        </p:txBody>
      </p:sp>
      <p:sp>
        <p:nvSpPr>
          <p:cNvPr id="78863" name="Rectangle 17"/>
          <p:cNvSpPr>
            <a:spLocks noChangeArrowheads="1"/>
          </p:cNvSpPr>
          <p:nvPr/>
        </p:nvSpPr>
        <p:spPr bwMode="auto">
          <a:xfrm>
            <a:off x="2566989" y="5229225"/>
            <a:ext cx="720725" cy="2873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</p:spTree>
    <p:extLst>
      <p:ext uri="{BB962C8B-B14F-4D97-AF65-F5344CB8AC3E}">
        <p14:creationId xmlns:p14="http://schemas.microsoft.com/office/powerpoint/2010/main" val="273355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908050"/>
            <a:ext cx="8839200" cy="410368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cs-CZ" sz="3200" b="1">
                <a:solidFill>
                  <a:srgbClr val="FFFF00"/>
                </a:solidFill>
              </a:rPr>
              <a:t/>
            </a:r>
            <a:br>
              <a:rPr lang="cs-CZ" altLang="cs-CZ" sz="3200" b="1">
                <a:solidFill>
                  <a:srgbClr val="FFFF00"/>
                </a:solidFill>
              </a:rPr>
            </a:br>
            <a:r>
              <a:rPr lang="cs-CZ" altLang="cs-CZ" sz="3200" b="1">
                <a:solidFill>
                  <a:srgbClr val="FFFF00"/>
                </a:solidFill>
              </a:rPr>
              <a:t/>
            </a:r>
            <a:br>
              <a:rPr lang="cs-CZ" altLang="cs-CZ" sz="3200" b="1">
                <a:solidFill>
                  <a:srgbClr val="FFFF00"/>
                </a:solidFill>
              </a:rPr>
            </a:br>
            <a:r>
              <a:rPr lang="cs-CZ" altLang="cs-CZ" sz="3600" b="1">
                <a:latin typeface="Times New Roman" pitchFamily="18" charset="0"/>
                <a:cs typeface="Times New Roman" pitchFamily="18" charset="0"/>
              </a:rPr>
              <a:t>Na pocitu tepelné pohody se </a:t>
            </a:r>
            <a:r>
              <a:rPr lang="cs-CZ" altLang="cs-CZ" sz="3600" b="1">
                <a:latin typeface="Times New Roman" pitchFamily="18" charset="0"/>
              </a:rPr>
              <a:t>kromě teplot </a:t>
            </a:r>
            <a:r>
              <a:rPr lang="cs-CZ" altLang="cs-CZ" sz="3600" b="1">
                <a:latin typeface="Times New Roman" pitchFamily="18" charset="0"/>
                <a:cs typeface="Times New Roman" pitchFamily="18" charset="0"/>
              </a:rPr>
              <a:t>podílí </a:t>
            </a:r>
            <a:r>
              <a:rPr lang="cs-CZ" altLang="cs-CZ" sz="3600" b="1">
                <a:latin typeface="Times New Roman" pitchFamily="18" charset="0"/>
              </a:rPr>
              <a:t>i</a:t>
            </a:r>
            <a:r>
              <a:rPr lang="cs-CZ" altLang="cs-CZ" sz="3600" b="1">
                <a:latin typeface="Times New Roman" pitchFamily="18" charset="0"/>
                <a:cs typeface="Times New Roman" pitchFamily="18" charset="0"/>
              </a:rPr>
              <a:t> další mikroklimatické faktory – </a:t>
            </a:r>
            <a:br>
              <a:rPr lang="cs-CZ" altLang="cs-CZ" sz="3600" b="1">
                <a:latin typeface="Times New Roman" pitchFamily="18" charset="0"/>
                <a:cs typeface="Times New Roman" pitchFamily="18" charset="0"/>
              </a:rPr>
            </a:br>
            <a:r>
              <a:rPr lang="cs-CZ" altLang="cs-CZ" sz="3600" b="1">
                <a:latin typeface="Times New Roman" pitchFamily="18" charset="0"/>
              </a:rPr>
              <a:t/>
            </a:r>
            <a:br>
              <a:rPr lang="cs-CZ" altLang="cs-CZ" sz="3600" b="1">
                <a:latin typeface="Times New Roman" pitchFamily="18" charset="0"/>
              </a:rPr>
            </a:br>
            <a:r>
              <a:rPr lang="cs-CZ" altLang="cs-CZ" sz="3600" b="1">
                <a:solidFill>
                  <a:srgbClr val="FFFF00"/>
                </a:solidFill>
                <a:latin typeface="Times New Roman" pitchFamily="18" charset="0"/>
              </a:rPr>
              <a:t>       </a:t>
            </a:r>
            <a:r>
              <a:rPr lang="cs-CZ" altLang="cs-CZ" sz="36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vlhkost vzduchu</a:t>
            </a:r>
            <a:r>
              <a:rPr lang="cs-CZ" altLang="cs-CZ" sz="3600" b="1">
                <a:solidFill>
                  <a:schemeClr val="folHlink"/>
                </a:solidFill>
                <a:latin typeface="Times New Roman" pitchFamily="18" charset="0"/>
              </a:rPr>
              <a:t/>
            </a:r>
            <a:br>
              <a:rPr lang="cs-CZ" altLang="cs-CZ" sz="3600" b="1">
                <a:solidFill>
                  <a:schemeClr val="folHlink"/>
                </a:solidFill>
                <a:latin typeface="Times New Roman" pitchFamily="18" charset="0"/>
              </a:rPr>
            </a:br>
            <a:r>
              <a:rPr lang="cs-CZ" altLang="cs-CZ" sz="3600" b="1">
                <a:solidFill>
                  <a:schemeClr val="folHlink"/>
                </a:solidFill>
                <a:latin typeface="Times New Roman" pitchFamily="18" charset="0"/>
              </a:rPr>
              <a:t/>
            </a:r>
            <a:br>
              <a:rPr lang="cs-CZ" altLang="cs-CZ" sz="3600" b="1">
                <a:solidFill>
                  <a:schemeClr val="folHlink"/>
                </a:solidFill>
                <a:latin typeface="Times New Roman" pitchFamily="18" charset="0"/>
              </a:rPr>
            </a:br>
            <a:r>
              <a:rPr lang="cs-CZ" altLang="cs-CZ" sz="3600" b="1">
                <a:solidFill>
                  <a:srgbClr val="FF6600"/>
                </a:solidFill>
                <a:latin typeface="Times New Roman" pitchFamily="18" charset="0"/>
              </a:rPr>
              <a:t>       </a:t>
            </a:r>
            <a:r>
              <a:rPr lang="cs-CZ" altLang="cs-CZ" sz="36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rychlost proudění vzduchu</a:t>
            </a:r>
            <a:r>
              <a:rPr lang="cs-CZ" altLang="cs-CZ" sz="3600" b="1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altLang="cs-CZ" sz="3600" b="1">
                <a:latin typeface="Times New Roman" pitchFamily="18" charset="0"/>
                <a:cs typeface="Times New Roman" pitchFamily="18" charset="0"/>
              </a:rPr>
            </a:br>
            <a:r>
              <a:rPr lang="cs-CZ" altLang="cs-CZ" sz="3600" b="1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cs-CZ" altLang="cs-CZ" sz="3200" b="1">
                <a:latin typeface="Times New Roman" pitchFamily="18" charset="0"/>
                <a:cs typeface="Times New Roman" pitchFamily="18" charset="0"/>
              </a:rPr>
              <a:t>(ovlivňuje tok škodlivin v prostředí)</a:t>
            </a:r>
            <a:r>
              <a:rPr lang="cs-CZ" altLang="cs-CZ" sz="36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cs-CZ" altLang="cs-CZ" sz="36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endParaRPr lang="cs-CZ" altLang="cs-CZ" sz="3600" b="1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905001"/>
            <a:ext cx="7772400" cy="4187825"/>
          </a:xfrm>
        </p:spPr>
        <p:txBody>
          <a:bodyPr/>
          <a:lstStyle/>
          <a:p>
            <a:pPr eaLnBrk="1" hangingPunct="1">
              <a:buFontTx/>
              <a:buNone/>
            </a:pPr>
            <a:endParaRPr lang="cs-CZ" altLang="cs-CZ" b="1" smtClean="0">
              <a:solidFill>
                <a:srgbClr val="FFFF00"/>
              </a:solidFill>
            </a:endParaRPr>
          </a:p>
          <a:p>
            <a:pPr eaLnBrk="1" hangingPunct="1"/>
            <a:endParaRPr lang="cs-CZ" altLang="cs-CZ" b="1" smtClean="0"/>
          </a:p>
          <a:p>
            <a:pPr eaLnBrk="1" hangingPunct="1"/>
            <a:endParaRPr lang="cs-CZ" altLang="cs-CZ" smtClean="0"/>
          </a:p>
        </p:txBody>
      </p:sp>
      <p:pic>
        <p:nvPicPr>
          <p:cNvPr id="87044" name="Picture 4" descr="MCj0432588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076" y="2492376"/>
            <a:ext cx="13239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5" name="Picture 5" descr="MCj0287565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0" y="3933826"/>
            <a:ext cx="1517650" cy="149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266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>
          <a:xfrm>
            <a:off x="2063750" y="300039"/>
            <a:ext cx="8604250" cy="968375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cs-CZ" sz="3200" b="1">
                <a:effectLst>
                  <a:outerShdw blurRad="38100" dist="38100" dir="2700000" algn="tl">
                    <a:srgbClr val="C0C0C0"/>
                  </a:outerShdw>
                </a:effectLst>
              </a:rPr>
              <a:t>Pohoda prostředí </a:t>
            </a:r>
            <a:br>
              <a:rPr lang="cs-CZ" sz="3200" b="1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cs-CZ" sz="3200" b="1">
                <a:effectLst>
                  <a:outerShdw blurRad="38100" dist="38100" dir="2700000" algn="tl">
                    <a:srgbClr val="C0C0C0"/>
                  </a:outerShdw>
                </a:effectLst>
              </a:rPr>
              <a:t>v závislosti na vlhkosti vzduchu</a:t>
            </a:r>
          </a:p>
        </p:txBody>
      </p:sp>
      <p:pic>
        <p:nvPicPr>
          <p:cNvPr id="88067" name="Picture 3" descr="msotw9_temp0"/>
          <p:cNvPicPr>
            <a:picLocks noChangeAspect="1" noChangeArrowheads="1"/>
          </p:cNvPicPr>
          <p:nvPr/>
        </p:nvPicPr>
        <p:blipFill>
          <a:blip r:embed="rId2">
            <a:lum bright="-6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1412875"/>
            <a:ext cx="7239000" cy="494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8068" name="Line 4"/>
          <p:cNvSpPr>
            <a:spLocks noChangeShapeType="1"/>
          </p:cNvSpPr>
          <p:nvPr/>
        </p:nvSpPr>
        <p:spPr bwMode="auto">
          <a:xfrm>
            <a:off x="5375275" y="5589588"/>
            <a:ext cx="433388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8069" name="Line 5"/>
          <p:cNvSpPr>
            <a:spLocks noChangeShapeType="1"/>
          </p:cNvSpPr>
          <p:nvPr/>
        </p:nvSpPr>
        <p:spPr bwMode="auto">
          <a:xfrm>
            <a:off x="5735638" y="3716338"/>
            <a:ext cx="2303462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8070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34215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9"/>
            <a:ext cx="8229600" cy="993775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3200" b="1">
                <a:solidFill>
                  <a:srgbClr val="000066"/>
                </a:solidFill>
              </a:rPr>
              <a:t>Růst mikroorganismů v závislosti na relativní vlhkosti vzduchu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  <p:pic>
        <p:nvPicPr>
          <p:cNvPr id="89092" name="Picture 4" descr="msoBF2EE"/>
          <p:cNvPicPr>
            <a:picLocks noChangeAspect="1" noChangeArrowheads="1"/>
          </p:cNvPicPr>
          <p:nvPr/>
        </p:nvPicPr>
        <p:blipFill>
          <a:blip r:embed="rId2" cstate="print">
            <a:lum bright="-8000" contras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889" y="1196976"/>
            <a:ext cx="6726237" cy="566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3" name="Line 5"/>
          <p:cNvSpPr>
            <a:spLocks noChangeShapeType="1"/>
          </p:cNvSpPr>
          <p:nvPr/>
        </p:nvSpPr>
        <p:spPr bwMode="auto">
          <a:xfrm flipV="1">
            <a:off x="5448300" y="1268414"/>
            <a:ext cx="0" cy="47529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9094" name="Line 6"/>
          <p:cNvSpPr>
            <a:spLocks noChangeShapeType="1"/>
          </p:cNvSpPr>
          <p:nvPr/>
        </p:nvSpPr>
        <p:spPr bwMode="auto">
          <a:xfrm flipV="1">
            <a:off x="4943475" y="1268414"/>
            <a:ext cx="0" cy="4752975"/>
          </a:xfrm>
          <a:prstGeom prst="line">
            <a:avLst/>
          </a:prstGeom>
          <a:noFill/>
          <a:ln w="28575">
            <a:solidFill>
              <a:srgbClr val="66FF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001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32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Důsledek nedostatečného větrání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cs-CZ" altLang="cs-CZ" b="1" smtClean="0"/>
              <a:t>P</a:t>
            </a:r>
          </a:p>
          <a:p>
            <a:pPr eaLnBrk="1" hangingPunct="1">
              <a:buFontTx/>
              <a:buNone/>
            </a:pPr>
            <a:r>
              <a:rPr lang="cs-CZ" altLang="cs-CZ" b="1" smtClean="0"/>
              <a:t>L</a:t>
            </a:r>
          </a:p>
          <a:p>
            <a:pPr eaLnBrk="1" hangingPunct="1">
              <a:buFontTx/>
              <a:buNone/>
            </a:pPr>
            <a:r>
              <a:rPr lang="cs-CZ" altLang="cs-CZ" b="1" smtClean="0"/>
              <a:t> Í</a:t>
            </a:r>
          </a:p>
          <a:p>
            <a:pPr eaLnBrk="1" hangingPunct="1">
              <a:buFontTx/>
              <a:buNone/>
            </a:pPr>
            <a:r>
              <a:rPr lang="cs-CZ" altLang="cs-CZ" b="1" smtClean="0"/>
              <a:t>S</a:t>
            </a:r>
          </a:p>
          <a:p>
            <a:pPr eaLnBrk="1" hangingPunct="1">
              <a:buFontTx/>
              <a:buNone/>
            </a:pPr>
            <a:r>
              <a:rPr lang="cs-CZ" altLang="cs-CZ" b="1" smtClean="0"/>
              <a:t>N </a:t>
            </a:r>
          </a:p>
          <a:p>
            <a:pPr eaLnBrk="1" hangingPunct="1">
              <a:buFontTx/>
              <a:buNone/>
            </a:pPr>
            <a:r>
              <a:rPr lang="cs-CZ" altLang="cs-CZ" b="1" smtClean="0"/>
              <a:t>Ě</a:t>
            </a:r>
          </a:p>
        </p:txBody>
      </p:sp>
      <p:pic>
        <p:nvPicPr>
          <p:cNvPr id="90116" name="Picture 4" descr="mso15BEA"/>
          <p:cNvPicPr>
            <a:picLocks noChangeAspect="1" noChangeArrowheads="1"/>
          </p:cNvPicPr>
          <p:nvPr/>
        </p:nvPicPr>
        <p:blipFill>
          <a:blip r:embed="rId2" cstate="print">
            <a:lum bright="-6000" contras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76" y="1484314"/>
            <a:ext cx="6316663" cy="490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797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03464" y="1019176"/>
            <a:ext cx="7678737" cy="4786313"/>
          </a:xfrm>
        </p:spPr>
        <p:txBody>
          <a:bodyPr/>
          <a:lstStyle/>
          <a:p>
            <a:pPr algn="l" eaLnBrk="1" hangingPunct="1">
              <a:lnSpc>
                <a:spcPct val="140000"/>
              </a:lnSpc>
              <a:defRPr/>
            </a:pPr>
            <a:r>
              <a:rPr lang="cs-CZ" sz="3200" b="1" dirty="0"/>
              <a:t/>
            </a:r>
            <a:br>
              <a:rPr lang="cs-CZ" sz="3200" b="1" dirty="0"/>
            </a:br>
            <a:r>
              <a:rPr lang="cs-CZ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Rychlost proudění vzduchu    </a:t>
            </a:r>
            <a:r>
              <a:rPr lang="cs-CZ" sz="32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v</a:t>
            </a:r>
            <a:r>
              <a:rPr lang="cs-CZ" sz="3200" b="1" baseline="-25000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</a:t>
            </a:r>
            <a:r>
              <a:rPr lang="cs-CZ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(m.s</a:t>
            </a:r>
            <a:r>
              <a:rPr lang="cs-CZ" sz="3200" b="1" baseline="300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-1</a:t>
            </a:r>
            <a:r>
              <a:rPr lang="cs-CZ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)</a:t>
            </a:r>
            <a:br>
              <a:rPr lang="cs-CZ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cs-CZ" sz="2800" b="1" dirty="0">
                <a:solidFill>
                  <a:srgbClr val="FFFF00"/>
                </a:solidFill>
                <a:latin typeface="Times New Roman" pitchFamily="18" charset="0"/>
              </a:rPr>
              <a:t>                                 </a:t>
            </a:r>
            <a:r>
              <a:rPr lang="cs-CZ" sz="3200" b="1" dirty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cs-CZ" sz="3200" b="1" dirty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cs-CZ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je veličina charakterizující pohyb vzduchu v prostoru, je určená svojí </a:t>
            </a:r>
            <a:r>
              <a:rPr lang="cs-CZ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velikostí </a:t>
            </a:r>
            <a:br>
              <a:rPr lang="cs-CZ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cs-CZ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 </a:t>
            </a:r>
            <a:r>
              <a:rPr lang="cs-CZ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směrem proudění</a:t>
            </a:r>
            <a:r>
              <a:rPr lang="cs-CZ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. </a:t>
            </a:r>
            <a:br>
              <a:rPr lang="cs-CZ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endParaRPr lang="cs-CZ" sz="32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31096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2425700" y="633413"/>
            <a:ext cx="7340600" cy="1066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cs-CZ" sz="3200" b="1" dirty="0"/>
              <a:t>Rychlost proudění vzduchu</a:t>
            </a:r>
            <a:r>
              <a:rPr lang="cs-CZ" altLang="cs-CZ" sz="4000" b="1" dirty="0"/>
              <a:t/>
            </a:r>
            <a:br>
              <a:rPr lang="cs-CZ" altLang="cs-CZ" sz="4000" b="1" dirty="0"/>
            </a:br>
            <a:r>
              <a:rPr lang="cs-CZ" altLang="cs-CZ" sz="3100" b="1" dirty="0"/>
              <a:t>do</a:t>
            </a:r>
            <a:r>
              <a:rPr lang="cs-CZ" altLang="cs-CZ" sz="4000" b="1" dirty="0"/>
              <a:t> </a:t>
            </a:r>
            <a:r>
              <a:rPr lang="cs-CZ" altLang="cs-CZ" sz="3200" b="1" dirty="0"/>
              <a:t>0,1 – 0,2 (0,3) m.s</a:t>
            </a:r>
            <a:r>
              <a:rPr lang="cs-CZ" altLang="cs-CZ" sz="3200" b="1" baseline="30000" dirty="0"/>
              <a:t>-1</a:t>
            </a:r>
          </a:p>
        </p:txBody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720725" indent="-720725">
              <a:buClr>
                <a:srgbClr val="FF3300"/>
              </a:buClr>
              <a:buSzPct val="120000"/>
              <a:buFont typeface="Wingdings" pitchFamily="2" charset="2"/>
              <a:buChar char="Ø"/>
              <a:defRPr/>
            </a:pPr>
            <a:endParaRPr lang="cs-CZ" b="1" dirty="0" smtClean="0"/>
          </a:p>
          <a:p>
            <a:pPr marL="720725" indent="-720725">
              <a:buClr>
                <a:srgbClr val="FF3300"/>
              </a:buClr>
              <a:buSzPct val="120000"/>
              <a:buNone/>
              <a:defRPr/>
            </a:pPr>
            <a:r>
              <a:rPr lang="cs-CZ" b="1" dirty="0" smtClean="0"/>
              <a:t>                                                 </a:t>
            </a:r>
            <a:r>
              <a:rPr lang="cs-CZ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vysoká</a:t>
            </a:r>
          </a:p>
          <a:p>
            <a:pPr marL="720725" indent="-720725">
              <a:buClr>
                <a:srgbClr val="FF3300"/>
              </a:buClr>
              <a:buSzPct val="120000"/>
              <a:buNone/>
              <a:defRPr/>
            </a:pPr>
            <a:endParaRPr lang="cs-CZ" b="1" dirty="0" smtClean="0">
              <a:solidFill>
                <a:srgbClr val="FFFF00"/>
              </a:solidFill>
            </a:endParaRPr>
          </a:p>
          <a:p>
            <a:pPr marL="720725" indent="-720725">
              <a:buClr>
                <a:srgbClr val="FF3300"/>
              </a:buClr>
              <a:buSzPct val="120000"/>
              <a:buNone/>
              <a:defRPr/>
            </a:pPr>
            <a:r>
              <a:rPr lang="cs-CZ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nízká</a:t>
            </a:r>
          </a:p>
        </p:txBody>
      </p:sp>
      <p:pic>
        <p:nvPicPr>
          <p:cNvPr id="92164" name="Picture 4" descr="mso32440"/>
          <p:cNvPicPr>
            <a:picLocks noChangeAspect="1" noChangeArrowheads="1"/>
          </p:cNvPicPr>
          <p:nvPr/>
        </p:nvPicPr>
        <p:blipFill>
          <a:blip r:embed="rId3">
            <a:lum bright="-16000" contras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739" y="3533775"/>
            <a:ext cx="4897437" cy="318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5" name="Picture 5" descr="autobu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1" y="4221163"/>
            <a:ext cx="26638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6" name="Picture 6" descr="mso1A20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151" y="1844675"/>
            <a:ext cx="1636713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7" name="Picture 7" descr="mso87EB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412876"/>
            <a:ext cx="2089150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862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882650"/>
            <a:ext cx="8534400" cy="1250950"/>
          </a:xfrm>
        </p:spPr>
        <p:txBody>
          <a:bodyPr/>
          <a:lstStyle/>
          <a:p>
            <a:pPr eaLnBrk="1" hangingPunct="1"/>
            <a:r>
              <a:rPr lang="cs-CZ" altLang="cs-CZ" sz="2800" b="1">
                <a:solidFill>
                  <a:srgbClr val="000066"/>
                </a:solidFill>
                <a:latin typeface="Garamond" pitchFamily="18" charset="0"/>
              </a:rPr>
              <a:t>Rozhodující parametry nuceného přívodu vzduchu</a:t>
            </a:r>
            <a:r>
              <a:rPr lang="cs-CZ" altLang="cs-CZ" sz="2800" b="1">
                <a:solidFill>
                  <a:schemeClr val="folHlink"/>
                </a:solidFill>
                <a:latin typeface="Garamond" pitchFamily="18" charset="0"/>
              </a:rPr>
              <a:t/>
            </a:r>
            <a:br>
              <a:rPr lang="cs-CZ" altLang="cs-CZ" sz="2800" b="1">
                <a:solidFill>
                  <a:schemeClr val="folHlink"/>
                </a:solidFill>
                <a:latin typeface="Garamond" pitchFamily="18" charset="0"/>
              </a:rPr>
            </a:br>
            <a:r>
              <a:rPr lang="cs-CZ" altLang="cs-CZ" sz="2800" b="1">
                <a:solidFill>
                  <a:srgbClr val="800000"/>
                </a:solidFill>
                <a:latin typeface="Garamond" pitchFamily="18" charset="0"/>
              </a:rPr>
              <a:t>množství vzduchu – distribuce vzduchu</a:t>
            </a:r>
            <a:r>
              <a:rPr lang="cs-CZ" altLang="cs-CZ" sz="2800" b="1">
                <a:latin typeface="Garamond" pitchFamily="18" charset="0"/>
              </a:rPr>
              <a:t/>
            </a:r>
            <a:br>
              <a:rPr lang="cs-CZ" altLang="cs-CZ" sz="2800" b="1">
                <a:latin typeface="Garamond" pitchFamily="18" charset="0"/>
              </a:rPr>
            </a:br>
            <a:r>
              <a:rPr lang="cs-CZ" altLang="cs-CZ" sz="2000" b="1">
                <a:solidFill>
                  <a:srgbClr val="000000"/>
                </a:solidFill>
                <a:latin typeface="Garamond" pitchFamily="18" charset="0"/>
              </a:rPr>
              <a:t>vzhledem k toku škodlivin        a        uspořádání pracovního místa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981200"/>
            <a:ext cx="7772400" cy="4495800"/>
          </a:xfrm>
        </p:spPr>
        <p:txBody>
          <a:bodyPr/>
          <a:lstStyle/>
          <a:p>
            <a:pPr eaLnBrk="1" hangingPunct="1"/>
            <a:endParaRPr lang="cs-CZ" altLang="cs-CZ" smtClean="0"/>
          </a:p>
          <a:p>
            <a:pPr eaLnBrk="1" hangingPunct="1"/>
            <a:endParaRPr lang="cs-CZ" altLang="cs-CZ" smtClean="0"/>
          </a:p>
          <a:p>
            <a:pPr eaLnBrk="1" hangingPunct="1"/>
            <a:endParaRPr lang="cs-CZ" altLang="cs-CZ" smtClean="0"/>
          </a:p>
          <a:p>
            <a:pPr eaLnBrk="1" hangingPunct="1"/>
            <a:endParaRPr lang="cs-CZ" altLang="cs-CZ" smtClean="0"/>
          </a:p>
          <a:p>
            <a:pPr eaLnBrk="1" hangingPunct="1"/>
            <a:endParaRPr lang="cs-CZ" altLang="cs-CZ" smtClean="0"/>
          </a:p>
          <a:p>
            <a:pPr eaLnBrk="1" hangingPunct="1"/>
            <a:endParaRPr lang="cs-CZ" altLang="cs-CZ" smtClean="0"/>
          </a:p>
          <a:p>
            <a:pPr eaLnBrk="1" hangingPunct="1">
              <a:buFontTx/>
              <a:buNone/>
            </a:pPr>
            <a:endParaRPr lang="cs-CZ" altLang="cs-CZ" sz="2400" b="1">
              <a:solidFill>
                <a:srgbClr val="CCFFFF"/>
              </a:solidFill>
              <a:latin typeface="Garamond" pitchFamily="18" charset="0"/>
            </a:endParaRPr>
          </a:p>
          <a:p>
            <a:pPr eaLnBrk="1" hangingPunct="1">
              <a:buFontTx/>
              <a:buNone/>
            </a:pPr>
            <a:r>
              <a:rPr lang="cs-CZ" altLang="cs-CZ" sz="2400" b="1">
                <a:solidFill>
                  <a:srgbClr val="CCFFFF"/>
                </a:solidFill>
                <a:latin typeface="Garamond" pitchFamily="18" charset="0"/>
              </a:rPr>
              <a:t>  </a:t>
            </a:r>
            <a:endParaRPr lang="cs-CZ" altLang="cs-CZ" sz="2400" b="1">
              <a:solidFill>
                <a:schemeClr val="folHlink"/>
              </a:solidFill>
              <a:latin typeface="Garamond" pitchFamily="18" charset="0"/>
            </a:endParaRPr>
          </a:p>
        </p:txBody>
      </p:sp>
      <p:pic>
        <p:nvPicPr>
          <p:cNvPr id="93188" name="Picture 4" descr="msotw9_temp0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362200"/>
            <a:ext cx="72390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3189" name="Text Box 5"/>
          <p:cNvSpPr txBox="1">
            <a:spLocks noChangeArrowheads="1"/>
          </p:cNvSpPr>
          <p:nvPr/>
        </p:nvSpPr>
        <p:spPr bwMode="auto">
          <a:xfrm>
            <a:off x="6096000" y="2514600"/>
            <a:ext cx="3657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cs-CZ" altLang="cs-CZ" sz="3600">
              <a:latin typeface="Times New Roman" pitchFamily="18" charset="0"/>
            </a:endParaRPr>
          </a:p>
        </p:txBody>
      </p:sp>
      <p:pic>
        <p:nvPicPr>
          <p:cNvPr id="93190" name="Picture 6" descr="msotw9_temp0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362200"/>
            <a:ext cx="35814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3191" name="Line 7"/>
          <p:cNvSpPr>
            <a:spLocks noChangeShapeType="1"/>
          </p:cNvSpPr>
          <p:nvPr/>
        </p:nvSpPr>
        <p:spPr bwMode="auto">
          <a:xfrm>
            <a:off x="4008438" y="2133601"/>
            <a:ext cx="0" cy="574675"/>
          </a:xfrm>
          <a:prstGeom prst="line">
            <a:avLst/>
          </a:prstGeom>
          <a:noFill/>
          <a:ln w="38100" cmpd="dbl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3192" name="Line 8"/>
          <p:cNvSpPr>
            <a:spLocks noChangeShapeType="1"/>
          </p:cNvSpPr>
          <p:nvPr/>
        </p:nvSpPr>
        <p:spPr bwMode="auto">
          <a:xfrm>
            <a:off x="7896225" y="2133601"/>
            <a:ext cx="0" cy="358775"/>
          </a:xfrm>
          <a:prstGeom prst="line">
            <a:avLst/>
          </a:prstGeom>
          <a:noFill/>
          <a:ln w="38100" cmpd="dbl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3193" name="TextovéPole 1"/>
          <p:cNvSpPr txBox="1">
            <a:spLocks noChangeArrowheads="1"/>
          </p:cNvSpPr>
          <p:nvPr/>
        </p:nvSpPr>
        <p:spPr bwMode="auto">
          <a:xfrm>
            <a:off x="4008438" y="6165850"/>
            <a:ext cx="48244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/>
              <a:t>Ověření - kouřová zkouška</a:t>
            </a:r>
          </a:p>
        </p:txBody>
      </p:sp>
    </p:spTree>
    <p:extLst>
      <p:ext uri="{BB962C8B-B14F-4D97-AF65-F5344CB8AC3E}">
        <p14:creationId xmlns:p14="http://schemas.microsoft.com/office/powerpoint/2010/main" val="323152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  <p:pic>
        <p:nvPicPr>
          <p:cNvPr id="83972" name="Picture 4" descr="mso6285E"/>
          <p:cNvPicPr>
            <a:picLocks noChangeAspect="1" noChangeArrowheads="1"/>
          </p:cNvPicPr>
          <p:nvPr/>
        </p:nvPicPr>
        <p:blipFill>
          <a:blip r:embed="rId3" cstate="print">
            <a:lum bright="-14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93519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2565" name="Rectangle 5"/>
          <p:cNvSpPr>
            <a:spLocks noChangeArrowheads="1"/>
          </p:cNvSpPr>
          <p:nvPr/>
        </p:nvSpPr>
        <p:spPr bwMode="auto">
          <a:xfrm>
            <a:off x="4295776" y="3500439"/>
            <a:ext cx="5762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cs-CZ" sz="3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t</a:t>
            </a:r>
            <a:r>
              <a:rPr lang="cs-CZ" sz="32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a</a:t>
            </a:r>
          </a:p>
        </p:txBody>
      </p:sp>
      <p:sp>
        <p:nvSpPr>
          <p:cNvPr id="322566" name="Rectangle 6"/>
          <p:cNvSpPr>
            <a:spLocks noChangeArrowheads="1"/>
          </p:cNvSpPr>
          <p:nvPr/>
        </p:nvSpPr>
        <p:spPr bwMode="auto">
          <a:xfrm>
            <a:off x="6383339" y="4724400"/>
            <a:ext cx="13684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cs-CZ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t</a:t>
            </a:r>
            <a:r>
              <a:rPr lang="cs-CZ" sz="28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g</a:t>
            </a:r>
            <a:r>
              <a:rPr lang="cs-CZ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,</a:t>
            </a:r>
            <a:r>
              <a:rPr lang="cs-CZ" sz="28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 </a:t>
            </a:r>
            <a:r>
              <a:rPr lang="cs-CZ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t</a:t>
            </a:r>
            <a:r>
              <a:rPr lang="cs-CZ" sz="2800" b="1" baseline="-25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r</a:t>
            </a:r>
            <a:r>
              <a:rPr lang="cs-CZ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 (t</a:t>
            </a:r>
            <a:r>
              <a:rPr lang="cs-CZ" sz="28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o</a:t>
            </a:r>
            <a:r>
              <a:rPr lang="cs-CZ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)</a:t>
            </a:r>
          </a:p>
        </p:txBody>
      </p:sp>
      <p:sp>
        <p:nvSpPr>
          <p:cNvPr id="322567" name="Rectangle 7"/>
          <p:cNvSpPr>
            <a:spLocks noChangeArrowheads="1"/>
          </p:cNvSpPr>
          <p:nvPr/>
        </p:nvSpPr>
        <p:spPr bwMode="auto">
          <a:xfrm>
            <a:off x="4727576" y="5589588"/>
            <a:ext cx="15605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cs-CZ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t</a:t>
            </a:r>
            <a:r>
              <a:rPr lang="cs-CZ" sz="28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p</a:t>
            </a:r>
          </a:p>
        </p:txBody>
      </p:sp>
      <p:sp>
        <p:nvSpPr>
          <p:cNvPr id="83976" name="Line 8"/>
          <p:cNvSpPr>
            <a:spLocks noChangeShapeType="1"/>
          </p:cNvSpPr>
          <p:nvPr/>
        </p:nvSpPr>
        <p:spPr bwMode="auto">
          <a:xfrm flipH="1">
            <a:off x="6743701" y="4149726"/>
            <a:ext cx="360363" cy="7921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3977" name="Line 9"/>
          <p:cNvSpPr>
            <a:spLocks noChangeShapeType="1"/>
          </p:cNvSpPr>
          <p:nvPr/>
        </p:nvSpPr>
        <p:spPr bwMode="auto">
          <a:xfrm>
            <a:off x="5951538" y="4797426"/>
            <a:ext cx="360362" cy="1444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22570" name="Rectangle 10"/>
          <p:cNvSpPr>
            <a:spLocks noChangeArrowheads="1"/>
          </p:cNvSpPr>
          <p:nvPr/>
        </p:nvSpPr>
        <p:spPr bwMode="auto">
          <a:xfrm>
            <a:off x="9336361" y="3789363"/>
            <a:ext cx="86332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Δ</a:t>
            </a:r>
            <a:r>
              <a:rPr lang="cs-CZ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t</a:t>
            </a:r>
            <a:r>
              <a:rPr lang="cs-CZ" sz="28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g</a:t>
            </a:r>
          </a:p>
        </p:txBody>
      </p:sp>
      <p:sp>
        <p:nvSpPr>
          <p:cNvPr id="322571" name="Rectangle 11"/>
          <p:cNvSpPr>
            <a:spLocks noChangeArrowheads="1"/>
          </p:cNvSpPr>
          <p:nvPr/>
        </p:nvSpPr>
        <p:spPr bwMode="auto">
          <a:xfrm>
            <a:off x="2927350" y="4508501"/>
            <a:ext cx="863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l-GR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Δ</a:t>
            </a:r>
            <a:r>
              <a:rPr lang="cs-CZ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t</a:t>
            </a:r>
            <a:r>
              <a:rPr lang="cs-CZ" sz="28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r</a:t>
            </a:r>
          </a:p>
        </p:txBody>
      </p:sp>
      <p:sp>
        <p:nvSpPr>
          <p:cNvPr id="83980" name="Oval 12"/>
          <p:cNvSpPr>
            <a:spLocks noChangeArrowheads="1"/>
          </p:cNvSpPr>
          <p:nvPr/>
        </p:nvSpPr>
        <p:spPr bwMode="auto">
          <a:xfrm>
            <a:off x="4295775" y="3644901"/>
            <a:ext cx="431800" cy="5048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83981" name="Rectangle 13"/>
          <p:cNvSpPr>
            <a:spLocks noChangeArrowheads="1"/>
          </p:cNvSpPr>
          <p:nvPr/>
        </p:nvSpPr>
        <p:spPr bwMode="auto">
          <a:xfrm>
            <a:off x="5883275" y="3246438"/>
            <a:ext cx="425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Verdana" pitchFamily="34" charset="0"/>
              </a:rPr>
              <a:t>rh</a:t>
            </a:r>
          </a:p>
        </p:txBody>
      </p:sp>
      <p:sp>
        <p:nvSpPr>
          <p:cNvPr id="83982" name="Rectangle 14"/>
          <p:cNvSpPr>
            <a:spLocks noChangeArrowheads="1"/>
          </p:cNvSpPr>
          <p:nvPr/>
        </p:nvSpPr>
        <p:spPr bwMode="auto">
          <a:xfrm>
            <a:off x="8183564" y="5524501"/>
            <a:ext cx="8651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cs-CZ" altLang="cs-CZ" sz="1800" b="1">
                <a:latin typeface="Verdana" pitchFamily="34" charset="0"/>
              </a:rPr>
              <a:t>rh</a:t>
            </a:r>
            <a:r>
              <a:rPr lang="cs-CZ" altLang="cs-CZ" sz="1800">
                <a:solidFill>
                  <a:schemeClr val="bg1"/>
                </a:solidFill>
                <a:latin typeface="Verdana" pitchFamily="34" charset="0"/>
              </a:rPr>
              <a:t> </a:t>
            </a:r>
          </a:p>
        </p:txBody>
      </p:sp>
      <p:sp>
        <p:nvSpPr>
          <p:cNvPr id="83983" name="Oval 15"/>
          <p:cNvSpPr>
            <a:spLocks noChangeArrowheads="1"/>
          </p:cNvSpPr>
          <p:nvPr/>
        </p:nvSpPr>
        <p:spPr bwMode="auto">
          <a:xfrm>
            <a:off x="8256589" y="5445126"/>
            <a:ext cx="503237" cy="5048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83984" name="Rectangle 16"/>
          <p:cNvSpPr>
            <a:spLocks noChangeArrowheads="1"/>
          </p:cNvSpPr>
          <p:nvPr/>
        </p:nvSpPr>
        <p:spPr bwMode="auto">
          <a:xfrm>
            <a:off x="6240463" y="4127500"/>
            <a:ext cx="647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Garamond" pitchFamily="18" charset="0"/>
              </a:rPr>
              <a:t>v</a:t>
            </a:r>
            <a:r>
              <a:rPr lang="cs-CZ" altLang="cs-CZ" sz="2400" b="1" baseline="-25000">
                <a:latin typeface="Garamond" pitchFamily="18" charset="0"/>
              </a:rPr>
              <a:t>a</a:t>
            </a:r>
            <a:r>
              <a:rPr lang="cs-CZ" altLang="cs-CZ" sz="2800" baseline="-25000">
                <a:solidFill>
                  <a:schemeClr val="bg1"/>
                </a:solidFill>
                <a:latin typeface="Garamond" pitchFamily="18" charset="0"/>
              </a:rPr>
              <a:t> </a:t>
            </a:r>
          </a:p>
        </p:txBody>
      </p:sp>
      <p:sp>
        <p:nvSpPr>
          <p:cNvPr id="46097" name="Oval 17"/>
          <p:cNvSpPr>
            <a:spLocks noChangeArrowheads="1"/>
          </p:cNvSpPr>
          <p:nvPr/>
        </p:nvSpPr>
        <p:spPr bwMode="auto">
          <a:xfrm>
            <a:off x="6240463" y="4149726"/>
            <a:ext cx="431800" cy="43497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cs-CZ" altLang="cs-CZ"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6099" name="Text Box 19"/>
          <p:cNvSpPr txBox="1">
            <a:spLocks noChangeArrowheads="1"/>
          </p:cNvSpPr>
          <p:nvPr/>
        </p:nvSpPr>
        <p:spPr bwMode="auto">
          <a:xfrm>
            <a:off x="2711451" y="4797426"/>
            <a:ext cx="9366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altLang="cs-CZ"/>
              <a:t>     </a:t>
            </a:r>
            <a:r>
              <a:rPr lang="cs-CZ" altLang="cs-CZ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t</a:t>
            </a:r>
            <a:r>
              <a:rPr lang="cs-CZ" altLang="cs-CZ" sz="28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st</a:t>
            </a:r>
            <a:endParaRPr lang="cs-CZ" altLang="cs-CZ" sz="2800" b="1"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sp>
        <p:nvSpPr>
          <p:cNvPr id="83987" name="TextovéPole 1"/>
          <p:cNvSpPr txBox="1">
            <a:spLocks noChangeArrowheads="1"/>
          </p:cNvSpPr>
          <p:nvPr/>
        </p:nvSpPr>
        <p:spPr bwMode="auto">
          <a:xfrm>
            <a:off x="5016501" y="2781300"/>
            <a:ext cx="5746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FF0000"/>
                </a:solidFill>
              </a:rPr>
              <a:t>t</a:t>
            </a:r>
            <a:r>
              <a:rPr lang="cs-CZ" altLang="cs-CZ" sz="1800" b="1" baseline="-25000">
                <a:solidFill>
                  <a:srgbClr val="FF0000"/>
                </a:solidFill>
              </a:rPr>
              <a:t>kor</a:t>
            </a:r>
            <a:endParaRPr lang="cs-CZ" altLang="cs-CZ" sz="18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37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altLang="cs-CZ" sz="3200" b="1">
                <a:solidFill>
                  <a:srgbClr val="FFFF00"/>
                </a:solidFill>
              </a:rPr>
              <a:t/>
            </a:r>
            <a:br>
              <a:rPr lang="cs-CZ" altLang="cs-CZ" sz="3200" b="1">
                <a:solidFill>
                  <a:srgbClr val="FFFF00"/>
                </a:solidFill>
              </a:rPr>
            </a:br>
            <a:r>
              <a:rPr lang="cs-CZ" altLang="cs-CZ" sz="3200" b="1"/>
              <a:t>Podmínky  měření MKL</a:t>
            </a:r>
            <a:r>
              <a:rPr lang="cs-CZ" altLang="cs-CZ" sz="4000" b="1"/>
              <a:t/>
            </a:r>
            <a:br>
              <a:rPr lang="cs-CZ" altLang="cs-CZ" sz="4000" b="1"/>
            </a:br>
            <a:endParaRPr lang="cs-CZ" altLang="cs-CZ" sz="4000" b="1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1268413"/>
            <a:ext cx="3251200" cy="4857750"/>
          </a:xfrm>
        </p:spPr>
        <p:txBody>
          <a:bodyPr/>
          <a:lstStyle/>
          <a:p>
            <a:pPr marL="0" indent="0">
              <a:lnSpc>
                <a:spcPct val="110000"/>
              </a:lnSpc>
              <a:buNone/>
            </a:pPr>
            <a:r>
              <a:rPr lang="cs-CZ" altLang="cs-CZ" sz="2400" b="1">
                <a:solidFill>
                  <a:srgbClr val="000066"/>
                </a:solidFill>
              </a:rPr>
              <a:t>Volba míst měření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cs-CZ" altLang="cs-CZ" sz="2400" b="1"/>
              <a:t>je závislá </a:t>
            </a:r>
            <a:br>
              <a:rPr lang="cs-CZ" altLang="cs-CZ" sz="2400" b="1"/>
            </a:br>
            <a:r>
              <a:rPr lang="cs-CZ" altLang="cs-CZ" sz="2400" b="1"/>
              <a:t>na činnosti</a:t>
            </a:r>
            <a:br>
              <a:rPr lang="cs-CZ" altLang="cs-CZ" sz="2400" b="1"/>
            </a:br>
            <a:r>
              <a:rPr lang="cs-CZ" altLang="cs-CZ" sz="2400" b="1"/>
              <a:t>a pohybu osob, doporučené výšky umístění snímacích čidel jsou uvedeny</a:t>
            </a:r>
            <a:br>
              <a:rPr lang="cs-CZ" altLang="cs-CZ" sz="2400" b="1"/>
            </a:br>
            <a:r>
              <a:rPr lang="cs-CZ" altLang="cs-CZ" sz="2400" b="1"/>
              <a:t>pro úroveň hlavy, břicha a kotníků člověka</a:t>
            </a:r>
          </a:p>
        </p:txBody>
      </p:sp>
      <p:pic>
        <p:nvPicPr>
          <p:cNvPr id="29700" name="Picture 4" descr="msotw9_temp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43476" y="1989138"/>
            <a:ext cx="5478463" cy="3733800"/>
          </a:xfrm>
          <a:noFill/>
        </p:spPr>
      </p:pic>
    </p:spTree>
    <p:extLst>
      <p:ext uri="{BB962C8B-B14F-4D97-AF65-F5344CB8AC3E}">
        <p14:creationId xmlns:p14="http://schemas.microsoft.com/office/powerpoint/2010/main" val="55618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774825" y="188914"/>
            <a:ext cx="8713788" cy="1563687"/>
          </a:xfrm>
        </p:spPr>
        <p:txBody>
          <a:bodyPr>
            <a:normAutofit fontScale="90000"/>
          </a:bodyPr>
          <a:lstStyle/>
          <a:p>
            <a:pPr algn="l" eaLnBrk="1" hangingPunct="1">
              <a:lnSpc>
                <a:spcPct val="120000"/>
              </a:lnSpc>
            </a:pPr>
            <a:r>
              <a:rPr lang="cs-CZ" altLang="cs-CZ" sz="3200" b="1">
                <a:solidFill>
                  <a:srgbClr val="FF6600"/>
                </a:solidFill>
                <a:cs typeface="Arial" charset="0"/>
              </a:rPr>
              <a:t/>
            </a:r>
            <a:br>
              <a:rPr lang="cs-CZ" altLang="cs-CZ" sz="3200" b="1">
                <a:solidFill>
                  <a:srgbClr val="FF6600"/>
                </a:solidFill>
                <a:cs typeface="Arial" charset="0"/>
              </a:rPr>
            </a:br>
            <a:r>
              <a:rPr lang="cs-CZ" altLang="cs-CZ" sz="3200" b="1">
                <a:solidFill>
                  <a:srgbClr val="FF6600"/>
                </a:solidFill>
                <a:cs typeface="Arial" charset="0"/>
              </a:rPr>
              <a:t/>
            </a:r>
            <a:br>
              <a:rPr lang="cs-CZ" altLang="cs-CZ" sz="3200" b="1">
                <a:solidFill>
                  <a:srgbClr val="FF6600"/>
                </a:solidFill>
                <a:cs typeface="Arial" charset="0"/>
              </a:rPr>
            </a:br>
            <a:r>
              <a:rPr lang="cs-CZ" altLang="cs-CZ" sz="3200" b="1">
                <a:solidFill>
                  <a:srgbClr val="FF6600"/>
                </a:solidFill>
                <a:cs typeface="Arial" charset="0"/>
              </a:rPr>
              <a:t/>
            </a:r>
            <a:br>
              <a:rPr lang="cs-CZ" altLang="cs-CZ" sz="3200" b="1">
                <a:solidFill>
                  <a:srgbClr val="FF6600"/>
                </a:solidFill>
                <a:cs typeface="Arial" charset="0"/>
              </a:rPr>
            </a:br>
            <a:r>
              <a:rPr lang="cs-CZ" altLang="cs-CZ" sz="3200" b="1">
                <a:solidFill>
                  <a:srgbClr val="CC0000"/>
                </a:solidFill>
                <a:cs typeface="Arial" charset="0"/>
              </a:rPr>
              <a:t>Tepelné podmínky</a:t>
            </a:r>
            <a:r>
              <a:rPr lang="cs-CZ" altLang="cs-CZ" sz="3200" b="1">
                <a:solidFill>
                  <a:schemeClr val="folHlink"/>
                </a:solidFill>
                <a:cs typeface="Arial" charset="0"/>
              </a:rPr>
              <a:t> </a:t>
            </a:r>
            <a:r>
              <a:rPr lang="cs-CZ" altLang="cs-CZ" sz="3200" b="1">
                <a:cs typeface="Arial" charset="0"/>
              </a:rPr>
              <a:t>mají mnohem </a:t>
            </a:r>
            <a:r>
              <a:rPr lang="cs-CZ" altLang="cs-CZ" sz="3200" b="1"/>
              <a:t>větší</a:t>
            </a:r>
            <a:r>
              <a:rPr lang="cs-CZ" altLang="cs-CZ" sz="3200" b="1">
                <a:cs typeface="Arial" charset="0"/>
              </a:rPr>
              <a:t> vliv na </a:t>
            </a:r>
            <a:r>
              <a:rPr lang="cs-CZ" altLang="cs-CZ" sz="3200" b="1" i="1">
                <a:solidFill>
                  <a:srgbClr val="800000"/>
                </a:solidFill>
                <a:cs typeface="Arial" charset="0"/>
              </a:rPr>
              <a:t>subjektivní pocit pohody</a:t>
            </a:r>
            <a:r>
              <a:rPr lang="cs-CZ" altLang="cs-CZ" sz="3200" b="1">
                <a:cs typeface="Arial" charset="0"/>
              </a:rPr>
              <a:t> </a:t>
            </a:r>
            <a:r>
              <a:rPr lang="cs-CZ" altLang="cs-CZ" sz="3200" b="1"/>
              <a:t>č</a:t>
            </a:r>
            <a:r>
              <a:rPr lang="cs-CZ" altLang="cs-CZ" sz="3200" b="1">
                <a:cs typeface="Arial" charset="0"/>
              </a:rPr>
              <a:t>lov</a:t>
            </a:r>
            <a:r>
              <a:rPr lang="cs-CZ" altLang="cs-CZ" sz="3200" b="1"/>
              <a:t>ě</a:t>
            </a:r>
            <a:r>
              <a:rPr lang="cs-CZ" altLang="cs-CZ" sz="3200" b="1">
                <a:cs typeface="Arial" charset="0"/>
              </a:rPr>
              <a:t>ka, míru odpo</a:t>
            </a:r>
            <a:r>
              <a:rPr lang="cs-CZ" altLang="cs-CZ" sz="3200" b="1"/>
              <a:t>č</a:t>
            </a:r>
            <a:r>
              <a:rPr lang="cs-CZ" altLang="cs-CZ" sz="3200" b="1">
                <a:cs typeface="Arial" charset="0"/>
              </a:rPr>
              <a:t>inku i skute</a:t>
            </a:r>
            <a:r>
              <a:rPr lang="cs-CZ" altLang="cs-CZ" sz="3200" b="1"/>
              <a:t>č</a:t>
            </a:r>
            <a:r>
              <a:rPr lang="cs-CZ" altLang="cs-CZ" sz="3200" b="1">
                <a:cs typeface="Arial" charset="0"/>
              </a:rPr>
              <a:t>nou produktivitu práce </a:t>
            </a:r>
            <a:r>
              <a:rPr lang="cs-CZ" altLang="cs-CZ" sz="3200" b="1"/>
              <a:t>n</a:t>
            </a:r>
            <a:r>
              <a:rPr lang="cs-CZ" altLang="cs-CZ" sz="3200" b="1">
                <a:cs typeface="Arial" charset="0"/>
              </a:rPr>
              <a:t>e</a:t>
            </a:r>
            <a:r>
              <a:rPr lang="cs-CZ" altLang="cs-CZ" sz="3200" b="1"/>
              <a:t>ž</a:t>
            </a:r>
            <a:r>
              <a:rPr lang="cs-CZ" altLang="cs-CZ" sz="3200" b="1">
                <a:cs typeface="Arial" charset="0"/>
              </a:rPr>
              <a:t> ne</a:t>
            </a:r>
            <a:r>
              <a:rPr lang="cs-CZ" altLang="cs-CZ" sz="3200" b="1"/>
              <a:t>ž</a:t>
            </a:r>
            <a:r>
              <a:rPr lang="cs-CZ" altLang="cs-CZ" sz="3200" b="1">
                <a:cs typeface="Arial" charset="0"/>
              </a:rPr>
              <a:t>ádoucí škodliviny </a:t>
            </a:r>
            <a:r>
              <a:rPr lang="cs-CZ" altLang="cs-CZ" sz="3200" b="1"/>
              <a:t>č</a:t>
            </a:r>
            <a:r>
              <a:rPr lang="cs-CZ" altLang="cs-CZ" sz="3200" b="1">
                <a:cs typeface="Arial" charset="0"/>
              </a:rPr>
              <a:t>i obt</a:t>
            </a:r>
            <a:r>
              <a:rPr lang="cs-CZ" altLang="cs-CZ" sz="3200" b="1"/>
              <a:t>ěž</a:t>
            </a:r>
            <a:r>
              <a:rPr lang="cs-CZ" altLang="cs-CZ" sz="3200" b="1">
                <a:cs typeface="Arial" charset="0"/>
              </a:rPr>
              <a:t>ující hluk.</a:t>
            </a:r>
            <a:r>
              <a:rPr lang="cs-CZ" altLang="cs-CZ" sz="2800" b="1">
                <a:latin typeface="Verdana" pitchFamily="34" charset="0"/>
              </a:rPr>
              <a:t> </a:t>
            </a:r>
            <a:br>
              <a:rPr lang="cs-CZ" altLang="cs-CZ" sz="2800" b="1">
                <a:latin typeface="Verdana" pitchFamily="34" charset="0"/>
              </a:rPr>
            </a:br>
            <a:r>
              <a:rPr lang="cs-CZ" altLang="cs-CZ" sz="2800" b="1">
                <a:solidFill>
                  <a:schemeClr val="folHlink"/>
                </a:solidFill>
              </a:rPr>
              <a:t/>
            </a:r>
            <a:br>
              <a:rPr lang="cs-CZ" altLang="cs-CZ" sz="2800" b="1">
                <a:solidFill>
                  <a:schemeClr val="folHlink"/>
                </a:solidFill>
              </a:rPr>
            </a:br>
            <a:endParaRPr lang="cs-CZ" altLang="cs-CZ" sz="2800" b="1">
              <a:solidFill>
                <a:schemeClr val="folHlink"/>
              </a:solidFill>
            </a:endParaRPr>
          </a:p>
        </p:txBody>
      </p:sp>
      <p:pic>
        <p:nvPicPr>
          <p:cNvPr id="5123" name="Picture 3" descr="složky MK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75051" y="2573338"/>
            <a:ext cx="6481763" cy="4176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4" name="Line 4"/>
          <p:cNvSpPr>
            <a:spLocks noChangeShapeType="1"/>
          </p:cNvSpPr>
          <p:nvPr/>
        </p:nvSpPr>
        <p:spPr bwMode="auto">
          <a:xfrm flipH="1">
            <a:off x="7464425" y="3644900"/>
            <a:ext cx="865188" cy="4318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pic>
        <p:nvPicPr>
          <p:cNvPr id="5125" name="Picture 5" descr="MCj0432617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675" y="4992688"/>
            <a:ext cx="6477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 descr="MCj0250531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575" y="3284539"/>
            <a:ext cx="776288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 descr="MCj0413624000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339" y="3573463"/>
            <a:ext cx="763587" cy="114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01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altLang="cs-CZ" sz="2800" b="1">
                <a:solidFill>
                  <a:srgbClr val="002060"/>
                </a:solidFill>
              </a:rPr>
              <a:t>Počet měřicích míst z hlediska vertikálního rozložení mikroklimatických parametrů</a:t>
            </a:r>
            <a:r>
              <a:rPr lang="cs-CZ" altLang="cs-CZ" smtClean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412876"/>
            <a:ext cx="8229600" cy="5040313"/>
          </a:xfrm>
        </p:spPr>
        <p:txBody>
          <a:bodyPr/>
          <a:lstStyle/>
          <a:p>
            <a:pPr marL="0" indent="0">
              <a:lnSpc>
                <a:spcPct val="110000"/>
              </a:lnSpc>
              <a:spcAft>
                <a:spcPct val="20000"/>
              </a:spcAft>
              <a:buNone/>
            </a:pPr>
            <a:r>
              <a:rPr lang="cs-CZ" altLang="cs-CZ" b="1"/>
              <a:t>V homogenním prostředí stačí</a:t>
            </a:r>
            <a:r>
              <a:rPr lang="cs-CZ" altLang="cs-CZ" b="1">
                <a:solidFill>
                  <a:srgbClr val="FFFF00"/>
                </a:solidFill>
              </a:rPr>
              <a:t> </a:t>
            </a:r>
            <a:r>
              <a:rPr lang="cs-CZ" altLang="cs-CZ" b="1">
                <a:solidFill>
                  <a:srgbClr val="FF6600"/>
                </a:solidFill>
              </a:rPr>
              <a:t>jedno místo</a:t>
            </a:r>
            <a:r>
              <a:rPr lang="cs-CZ" altLang="cs-CZ" b="1"/>
              <a:t> měření v prostoru ve výšce břicha stojící nebo sedící osoby. </a:t>
            </a:r>
          </a:p>
          <a:p>
            <a:pPr marL="0" indent="0">
              <a:lnSpc>
                <a:spcPct val="110000"/>
              </a:lnSpc>
              <a:spcAft>
                <a:spcPct val="20000"/>
              </a:spcAft>
              <a:buNone/>
            </a:pPr>
            <a:r>
              <a:rPr lang="cs-CZ" altLang="cs-CZ">
                <a:solidFill>
                  <a:srgbClr val="002060"/>
                </a:solidFill>
              </a:rPr>
              <a:t>Jako homogenní prostředí lze</a:t>
            </a:r>
            <a:br>
              <a:rPr lang="cs-CZ" altLang="cs-CZ">
                <a:solidFill>
                  <a:srgbClr val="002060"/>
                </a:solidFill>
              </a:rPr>
            </a:br>
            <a:r>
              <a:rPr lang="cs-CZ" altLang="cs-CZ">
                <a:solidFill>
                  <a:srgbClr val="002060"/>
                </a:solidFill>
              </a:rPr>
              <a:t> označit takové prostředí, kde </a:t>
            </a:r>
            <a:br>
              <a:rPr lang="cs-CZ" altLang="cs-CZ">
                <a:solidFill>
                  <a:srgbClr val="002060"/>
                </a:solidFill>
              </a:rPr>
            </a:br>
            <a:r>
              <a:rPr lang="cs-CZ" altLang="cs-CZ">
                <a:solidFill>
                  <a:srgbClr val="002060"/>
                </a:solidFill>
              </a:rPr>
              <a:t>jsou v daném okamžiku odchylky </a:t>
            </a:r>
            <a:br>
              <a:rPr lang="cs-CZ" altLang="cs-CZ">
                <a:solidFill>
                  <a:srgbClr val="002060"/>
                </a:solidFill>
              </a:rPr>
            </a:br>
            <a:r>
              <a:rPr lang="cs-CZ" altLang="cs-CZ">
                <a:solidFill>
                  <a:srgbClr val="002060"/>
                </a:solidFill>
              </a:rPr>
              <a:t>jednotlivých mikroklimatických </a:t>
            </a:r>
            <a:br>
              <a:rPr lang="cs-CZ" altLang="cs-CZ">
                <a:solidFill>
                  <a:srgbClr val="002060"/>
                </a:solidFill>
              </a:rPr>
            </a:br>
            <a:r>
              <a:rPr lang="cs-CZ" altLang="cs-CZ">
                <a:solidFill>
                  <a:srgbClr val="002060"/>
                </a:solidFill>
              </a:rPr>
              <a:t>veličin měřených v doporučených </a:t>
            </a:r>
            <a:br>
              <a:rPr lang="cs-CZ" altLang="cs-CZ">
                <a:solidFill>
                  <a:srgbClr val="002060"/>
                </a:solidFill>
              </a:rPr>
            </a:br>
            <a:r>
              <a:rPr lang="cs-CZ" altLang="cs-CZ">
                <a:solidFill>
                  <a:srgbClr val="002060"/>
                </a:solidFill>
              </a:rPr>
              <a:t>výškách hlava-břicho-kotníky od jejich střední hodnoty menší než </a:t>
            </a:r>
            <a:r>
              <a:rPr lang="cs-CZ" altLang="cs-CZ" b="1">
                <a:solidFill>
                  <a:srgbClr val="FFFF00"/>
                </a:solidFill>
              </a:rPr>
              <a:t> </a:t>
            </a:r>
            <a:r>
              <a:rPr lang="cs-CZ" altLang="cs-CZ" b="1">
                <a:solidFill>
                  <a:srgbClr val="FF6600"/>
                </a:solidFill>
              </a:rPr>
              <a:t>± 5 %.</a:t>
            </a: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1774825" y="3213101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739" y="2373314"/>
            <a:ext cx="2251075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094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935038"/>
            <a:ext cx="8229600" cy="5518150"/>
          </a:xfrm>
        </p:spPr>
        <p:txBody>
          <a:bodyPr/>
          <a:lstStyle/>
          <a:p>
            <a:pPr eaLnBrk="1" hangingPunct="1"/>
            <a:r>
              <a:rPr lang="cs-CZ" altLang="cs-CZ" sz="3600" b="1">
                <a:solidFill>
                  <a:srgbClr val="800000"/>
                </a:solidFill>
              </a:rPr>
              <a:t>V prostředí heterogenním</a:t>
            </a:r>
            <a:r>
              <a:rPr lang="cs-CZ" altLang="cs-CZ" smtClean="0">
                <a:solidFill>
                  <a:srgbClr val="800000"/>
                </a:solidFill>
              </a:rPr>
              <a:t> </a:t>
            </a:r>
            <a:br>
              <a:rPr lang="cs-CZ" altLang="cs-CZ" smtClean="0">
                <a:solidFill>
                  <a:srgbClr val="800000"/>
                </a:solidFill>
              </a:rPr>
            </a:br>
            <a:r>
              <a:rPr lang="cs-CZ" altLang="cs-CZ" sz="3600" b="1">
                <a:solidFill>
                  <a:srgbClr val="800000"/>
                </a:solidFill>
              </a:rPr>
              <a:t>se musí měřit na několika místech v prostoru a ve všech třech výškách</a:t>
            </a:r>
            <a:br>
              <a:rPr lang="cs-CZ" altLang="cs-CZ" sz="3600" b="1">
                <a:solidFill>
                  <a:srgbClr val="800000"/>
                </a:solidFill>
              </a:rPr>
            </a:br>
            <a:r>
              <a:rPr lang="cs-CZ" altLang="cs-CZ" sz="3600" b="1">
                <a:solidFill>
                  <a:srgbClr val="FFFF00"/>
                </a:solidFill>
              </a:rPr>
              <a:t/>
            </a:r>
            <a:br>
              <a:rPr lang="cs-CZ" altLang="cs-CZ" sz="3600" b="1">
                <a:solidFill>
                  <a:srgbClr val="FFFF00"/>
                </a:solidFill>
              </a:rPr>
            </a:br>
            <a:r>
              <a:rPr lang="cs-CZ" altLang="cs-CZ" sz="3600" b="1">
                <a:solidFill>
                  <a:srgbClr val="FFFF00"/>
                </a:solidFill>
              </a:rPr>
              <a:t/>
            </a:r>
            <a:br>
              <a:rPr lang="cs-CZ" altLang="cs-CZ" sz="3600" b="1">
                <a:solidFill>
                  <a:srgbClr val="FFFF00"/>
                </a:solidFill>
              </a:rPr>
            </a:br>
            <a:r>
              <a:rPr lang="cs-CZ" altLang="cs-CZ" smtClean="0"/>
              <a:t> </a:t>
            </a:r>
            <a:br>
              <a:rPr lang="cs-CZ" altLang="cs-CZ" smtClean="0"/>
            </a:br>
            <a:r>
              <a:rPr lang="cs-CZ" altLang="cs-CZ" smtClean="0"/>
              <a:t/>
            </a:r>
            <a:br>
              <a:rPr lang="cs-CZ" altLang="cs-CZ" smtClean="0"/>
            </a:br>
            <a:endParaRPr lang="cs-CZ" altLang="cs-CZ" smtClean="0"/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1524000" y="419100"/>
            <a:ext cx="355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>
                <a:cs typeface="Times New Roman" pitchFamily="18" charset="0"/>
              </a:rPr>
              <a:t>    </a:t>
            </a:r>
            <a:endParaRPr lang="cs-CZ" altLang="cs-CZ" sz="1800"/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graphicFrame>
        <p:nvGraphicFramePr>
          <p:cNvPr id="32774" name="Object 6"/>
          <p:cNvGraphicFramePr>
            <a:graphicFrameLocks noChangeAspect="1"/>
          </p:cNvGraphicFramePr>
          <p:nvPr/>
        </p:nvGraphicFramePr>
        <p:xfrm>
          <a:off x="2927350" y="3573464"/>
          <a:ext cx="5689600" cy="172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Editor rovnic 3.0" r:id="rId3" imgW="1676400" imgH="419100" progId="Equation.3">
                  <p:embed/>
                </p:oleObj>
              </mc:Choice>
              <mc:Fallback>
                <p:oleObj name="Editor rovnic 3.0" r:id="rId3" imgW="16764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7350" y="3573464"/>
                        <a:ext cx="5689600" cy="1728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1524000" y="419100"/>
            <a:ext cx="355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>
                <a:cs typeface="Times New Roman" pitchFamily="18" charset="0"/>
              </a:rPr>
              <a:t>    </a:t>
            </a:r>
            <a:endParaRPr lang="cs-CZ" altLang="cs-CZ" sz="1800"/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1524000" y="419100"/>
            <a:ext cx="355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>
                <a:cs typeface="Times New Roman" pitchFamily="18" charset="0"/>
              </a:rPr>
              <a:t>    </a:t>
            </a:r>
            <a:endParaRPr lang="cs-CZ" altLang="cs-CZ" sz="1800"/>
          </a:p>
        </p:txBody>
      </p:sp>
    </p:spTree>
    <p:extLst>
      <p:ext uri="{BB962C8B-B14F-4D97-AF65-F5344CB8AC3E}">
        <p14:creationId xmlns:p14="http://schemas.microsoft.com/office/powerpoint/2010/main" val="104617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774825" y="274638"/>
            <a:ext cx="8497888" cy="1143000"/>
          </a:xfrm>
        </p:spPr>
        <p:txBody>
          <a:bodyPr>
            <a:normAutofit fontScale="90000"/>
          </a:bodyPr>
          <a:lstStyle/>
          <a:p>
            <a:r>
              <a:rPr lang="cs-CZ" altLang="cs-CZ" sz="3200" b="1">
                <a:solidFill>
                  <a:srgbClr val="FFFF00"/>
                </a:solidFill>
              </a:rPr>
              <a:t/>
            </a:r>
            <a:br>
              <a:rPr lang="cs-CZ" altLang="cs-CZ" sz="3200" b="1">
                <a:solidFill>
                  <a:srgbClr val="FFFF00"/>
                </a:solidFill>
              </a:rPr>
            </a:br>
            <a:r>
              <a:rPr lang="cs-CZ" altLang="cs-CZ" sz="3200" b="1">
                <a:solidFill>
                  <a:srgbClr val="FFFF00"/>
                </a:solidFill>
              </a:rPr>
              <a:t/>
            </a:r>
            <a:br>
              <a:rPr lang="cs-CZ" altLang="cs-CZ" sz="3200" b="1">
                <a:solidFill>
                  <a:srgbClr val="FFFF00"/>
                </a:solidFill>
              </a:rPr>
            </a:br>
            <a:r>
              <a:rPr lang="cs-CZ" altLang="cs-CZ" sz="3200" b="1">
                <a:solidFill>
                  <a:srgbClr val="002060"/>
                </a:solidFill>
              </a:rPr>
              <a:t>Počet měřicích míst z hlediska horizontálního rozložení mikroklimatických parametrů</a:t>
            </a:r>
            <a:br>
              <a:rPr lang="cs-CZ" altLang="cs-CZ" sz="3200" b="1">
                <a:solidFill>
                  <a:srgbClr val="002060"/>
                </a:solidFill>
              </a:rPr>
            </a:br>
            <a:r>
              <a:rPr lang="cs-CZ" altLang="cs-CZ" sz="3200" b="1">
                <a:solidFill>
                  <a:srgbClr val="002060"/>
                </a:solidFill>
              </a:rPr>
              <a:t>nebo změny činností  zaměstnance</a:t>
            </a:r>
            <a:r>
              <a:rPr lang="cs-CZ" altLang="cs-CZ" sz="4000"/>
              <a:t> 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1" y="2420939"/>
            <a:ext cx="8075613" cy="3705225"/>
          </a:xfrm>
        </p:spPr>
        <p:txBody>
          <a:bodyPr/>
          <a:lstStyle/>
          <a:p>
            <a:pPr>
              <a:buFontTx/>
              <a:buNone/>
            </a:pPr>
            <a:r>
              <a:rPr lang="cs-CZ" altLang="cs-CZ" dirty="0" smtClean="0"/>
              <a:t>    </a:t>
            </a:r>
          </a:p>
          <a:p>
            <a:pPr>
              <a:buFontTx/>
              <a:buNone/>
            </a:pPr>
            <a:r>
              <a:rPr lang="cs-CZ" altLang="cs-CZ" dirty="0" smtClean="0"/>
              <a:t>    </a:t>
            </a:r>
            <a:r>
              <a:rPr lang="cs-CZ" altLang="cs-CZ" b="1" dirty="0" smtClean="0"/>
              <a:t>je závislý na tom, jak se mění mikroklimatické veličiny v blízkosti pohybující se osoby v průběhu dne. </a:t>
            </a:r>
          </a:p>
          <a:p>
            <a:pPr>
              <a:buFontTx/>
              <a:buNone/>
            </a:pPr>
            <a:endParaRPr lang="cs-CZ" altLang="cs-CZ" b="1" dirty="0" smtClean="0"/>
          </a:p>
          <a:p>
            <a:pPr>
              <a:buFontTx/>
              <a:buNone/>
            </a:pPr>
            <a:r>
              <a:rPr lang="cs-CZ" altLang="cs-CZ" b="1" dirty="0" smtClean="0"/>
              <a:t>   </a:t>
            </a:r>
            <a:r>
              <a:rPr lang="cs-CZ" altLang="cs-CZ" b="1" dirty="0" smtClean="0">
                <a:solidFill>
                  <a:srgbClr val="FF6600"/>
                </a:solidFill>
              </a:rPr>
              <a:t>stacionární - nestacionární prostředí</a:t>
            </a:r>
            <a:endParaRPr lang="cs-CZ" altLang="cs-CZ" b="1" dirty="0" smtClean="0"/>
          </a:p>
        </p:txBody>
      </p:sp>
    </p:spTree>
    <p:extLst>
      <p:ext uri="{BB962C8B-B14F-4D97-AF65-F5344CB8AC3E}">
        <p14:creationId xmlns:p14="http://schemas.microsoft.com/office/powerpoint/2010/main" val="283028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5891212"/>
          </a:xfrm>
        </p:spPr>
        <p:txBody>
          <a:bodyPr/>
          <a:lstStyle/>
          <a:p>
            <a:pPr algn="l">
              <a:lnSpc>
                <a:spcPct val="110000"/>
              </a:lnSpc>
            </a:pPr>
            <a:r>
              <a:rPr lang="cs-CZ" altLang="cs-CZ" sz="3600" b="1">
                <a:solidFill>
                  <a:srgbClr val="002060"/>
                </a:solidFill>
              </a:rPr>
              <a:t>V prokazatelně </a:t>
            </a:r>
            <a:r>
              <a:rPr lang="cs-CZ" altLang="cs-CZ" sz="3600" b="1">
                <a:solidFill>
                  <a:srgbClr val="FF6600"/>
                </a:solidFill>
              </a:rPr>
              <a:t>stacionárním</a:t>
            </a:r>
            <a:r>
              <a:rPr lang="cs-CZ" altLang="cs-CZ" sz="3600" b="1">
                <a:solidFill>
                  <a:srgbClr val="FFFF00"/>
                </a:solidFill>
              </a:rPr>
              <a:t> </a:t>
            </a:r>
            <a:r>
              <a:rPr lang="cs-CZ" altLang="cs-CZ" sz="3600" b="1">
                <a:solidFill>
                  <a:srgbClr val="002060"/>
                </a:solidFill>
              </a:rPr>
              <a:t>prostředí, tj. kde jsou v průběhu dne odchylky jednotlivých mikroklimatických veličin od jejich střední hodnoty menší než  </a:t>
            </a:r>
            <a:r>
              <a:rPr lang="cs-CZ" altLang="cs-CZ" sz="3600" b="1">
                <a:solidFill>
                  <a:srgbClr val="FF6600"/>
                </a:solidFill>
              </a:rPr>
              <a:t>± 5 %</a:t>
            </a:r>
            <a:r>
              <a:rPr lang="cs-CZ" altLang="cs-CZ" sz="3600" b="1">
                <a:solidFill>
                  <a:srgbClr val="FFFF00"/>
                </a:solidFill>
              </a:rPr>
              <a:t>, </a:t>
            </a:r>
            <a:r>
              <a:rPr lang="cs-CZ" altLang="cs-CZ" sz="3600" b="1">
                <a:solidFill>
                  <a:srgbClr val="002060"/>
                </a:solidFill>
              </a:rPr>
              <a:t>stačí měřit dvě hodiny s pravidelnými půlhodinovými odečty jednotlivých veličin (respektovat dobu ustálení čidel).</a:t>
            </a:r>
            <a:r>
              <a:rPr lang="cs-CZ" altLang="cs-CZ" smtClean="0">
                <a:solidFill>
                  <a:srgbClr val="00206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2683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4"/>
          <p:cNvSpPr>
            <a:spLocks noGrp="1" noChangeArrowheads="1"/>
          </p:cNvSpPr>
          <p:nvPr>
            <p:ph type="title"/>
          </p:nvPr>
        </p:nvSpPr>
        <p:spPr>
          <a:xfrm>
            <a:off x="1981200" y="274639"/>
            <a:ext cx="8229600" cy="6249987"/>
          </a:xfrm>
        </p:spPr>
        <p:txBody>
          <a:bodyPr/>
          <a:lstStyle/>
          <a:p>
            <a:pPr algn="l">
              <a:lnSpc>
                <a:spcPct val="110000"/>
              </a:lnSpc>
            </a:pPr>
            <a:r>
              <a:rPr lang="cs-CZ" altLang="cs-CZ" sz="3200" b="1">
                <a:solidFill>
                  <a:srgbClr val="002060"/>
                </a:solidFill>
              </a:rPr>
              <a:t>Pokud je prostředí</a:t>
            </a:r>
            <a:r>
              <a:rPr lang="cs-CZ" altLang="cs-CZ" sz="3200" b="1">
                <a:solidFill>
                  <a:srgbClr val="FFFF00"/>
                </a:solidFill>
              </a:rPr>
              <a:t> </a:t>
            </a:r>
            <a:r>
              <a:rPr lang="cs-CZ" altLang="cs-CZ" sz="3200" b="1">
                <a:solidFill>
                  <a:srgbClr val="FF6600"/>
                </a:solidFill>
              </a:rPr>
              <a:t>nestacionární</a:t>
            </a:r>
            <a:r>
              <a:rPr lang="cs-CZ" altLang="cs-CZ" sz="3200" b="1">
                <a:solidFill>
                  <a:srgbClr val="002060"/>
                </a:solidFill>
              </a:rPr>
              <a:t>,</a:t>
            </a:r>
            <a:r>
              <a:rPr lang="cs-CZ" altLang="cs-CZ" sz="3200" b="1">
                <a:solidFill>
                  <a:srgbClr val="FFFF00"/>
                </a:solidFill>
              </a:rPr>
              <a:t> </a:t>
            </a:r>
            <a:r>
              <a:rPr lang="cs-CZ" altLang="cs-CZ" sz="3200" b="1">
                <a:solidFill>
                  <a:srgbClr val="002060"/>
                </a:solidFill>
              </a:rPr>
              <a:t>nebo pokud se osoba pohybuje na různých místech, musí se mikroklimatické veličiny sledovat tak, aby doba měření umožnila popsat měnící se mikro-klimatické parametry během celé směny nebo doby pobytu osoby. Obvykle postačí měřit v případě osmihodinové směny 6 hodin s  odečty veličin nejdéle v hodinových intervalech, optimálně v půlhodinových intervalech.</a:t>
            </a:r>
            <a:r>
              <a:rPr lang="cs-CZ" altLang="cs-CZ" sz="4000">
                <a:solidFill>
                  <a:srgbClr val="00206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0512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179388"/>
            <a:r>
              <a:rPr lang="cs-CZ" altLang="cs-CZ" sz="4000"/>
              <a:t/>
            </a:r>
            <a:br>
              <a:rPr lang="cs-CZ" altLang="cs-CZ" sz="4000"/>
            </a:br>
            <a:r>
              <a:rPr lang="cs-CZ" altLang="cs-CZ" sz="4000"/>
              <a:t> </a:t>
            </a:r>
            <a:r>
              <a:rPr lang="cs-CZ" altLang="cs-CZ" sz="3200" b="1">
                <a:solidFill>
                  <a:srgbClr val="002060"/>
                </a:solidFill>
              </a:rPr>
              <a:t>Přípustné tepelné podmínky nebo dlouhodobě a krátkodobě přípustné doby práce se hodnotí: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03389" y="2349501"/>
            <a:ext cx="8713787" cy="3776663"/>
          </a:xfrm>
        </p:spPr>
        <p:txBody>
          <a:bodyPr/>
          <a:lstStyle/>
          <a:p>
            <a:pPr marL="804863" indent="-363538">
              <a:lnSpc>
                <a:spcPct val="120000"/>
              </a:lnSpc>
              <a:buNone/>
            </a:pPr>
            <a:r>
              <a:rPr lang="cs-CZ" altLang="cs-CZ" sz="3600" b="1"/>
              <a:t>Pomocí průměrných hodnot teplot</a:t>
            </a:r>
          </a:p>
          <a:p>
            <a:pPr marL="804863" indent="-363538">
              <a:lnSpc>
                <a:spcPct val="120000"/>
              </a:lnSpc>
              <a:buNone/>
            </a:pPr>
            <a:r>
              <a:rPr lang="cs-CZ" altLang="cs-CZ" sz="3600" b="1"/>
              <a:t>za celou směnu</a:t>
            </a:r>
            <a:r>
              <a:rPr lang="cs-CZ" altLang="cs-CZ" b="1" smtClean="0"/>
              <a:t>, </a:t>
            </a:r>
            <a:r>
              <a:rPr lang="cs-CZ" altLang="cs-CZ" b="1" smtClean="0">
                <a:solidFill>
                  <a:schemeClr val="tx2"/>
                </a:solidFill>
              </a:rPr>
              <a:t>a to</a:t>
            </a:r>
            <a:r>
              <a:rPr lang="cs-CZ" altLang="cs-CZ" b="1" smtClean="0"/>
              <a:t>:</a:t>
            </a:r>
          </a:p>
          <a:p>
            <a:pPr marL="804863" indent="-363538">
              <a:lnSpc>
                <a:spcPct val="120000"/>
              </a:lnSpc>
              <a:buNone/>
            </a:pPr>
            <a:endParaRPr lang="cs-CZ" altLang="cs-CZ" b="1" smtClean="0"/>
          </a:p>
          <a:p>
            <a:pPr marL="804863" indent="-363538">
              <a:lnSpc>
                <a:spcPct val="120000"/>
              </a:lnSpc>
              <a:buNone/>
            </a:pPr>
            <a:r>
              <a:rPr lang="cs-CZ" altLang="cs-CZ" b="1" smtClean="0">
                <a:solidFill>
                  <a:srgbClr val="002060"/>
                </a:solidFill>
              </a:rPr>
              <a:t>1)</a:t>
            </a:r>
            <a:r>
              <a:rPr lang="cs-CZ" altLang="cs-CZ" b="1" smtClean="0"/>
              <a:t> </a:t>
            </a:r>
            <a:r>
              <a:rPr lang="cs-CZ" altLang="cs-CZ" b="1" smtClean="0">
                <a:solidFill>
                  <a:srgbClr val="002060"/>
                </a:solidFill>
              </a:rPr>
              <a:t>ve stacionárním prostředí vždy</a:t>
            </a:r>
          </a:p>
        </p:txBody>
      </p:sp>
    </p:spTree>
    <p:extLst>
      <p:ext uri="{BB962C8B-B14F-4D97-AF65-F5344CB8AC3E}">
        <p14:creationId xmlns:p14="http://schemas.microsoft.com/office/powerpoint/2010/main" val="209698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marL="80963" indent="-80963" algn="l">
              <a:lnSpc>
                <a:spcPct val="110000"/>
              </a:lnSpc>
              <a:tabLst>
                <a:tab pos="0" algn="l"/>
                <a:tab pos="179388" algn="l"/>
              </a:tabLst>
            </a:pPr>
            <a:r>
              <a:rPr lang="cs-CZ" altLang="cs-CZ" sz="4000"/>
              <a:t> </a:t>
            </a:r>
            <a:br>
              <a:rPr lang="cs-CZ" altLang="cs-CZ" sz="4000"/>
            </a:br>
            <a:r>
              <a:rPr lang="cs-CZ" altLang="cs-CZ" sz="4000"/>
              <a:t/>
            </a:r>
            <a:br>
              <a:rPr lang="cs-CZ" altLang="cs-CZ" sz="4000"/>
            </a:br>
            <a:r>
              <a:rPr lang="cs-CZ" altLang="cs-CZ" sz="4000" b="1">
                <a:solidFill>
                  <a:srgbClr val="002060"/>
                </a:solidFill>
              </a:rPr>
              <a:t>2)</a:t>
            </a:r>
            <a:r>
              <a:rPr lang="cs-CZ" altLang="cs-CZ" sz="4000">
                <a:solidFill>
                  <a:srgbClr val="002060"/>
                </a:solidFill>
              </a:rPr>
              <a:t> </a:t>
            </a:r>
            <a:r>
              <a:rPr lang="cs-CZ" altLang="cs-CZ" sz="3600" b="1">
                <a:solidFill>
                  <a:srgbClr val="002060"/>
                </a:solidFill>
              </a:rPr>
              <a:t>V prostředí </a:t>
            </a:r>
            <a:r>
              <a:rPr lang="cs-CZ" altLang="cs-CZ" sz="3600" b="1">
                <a:solidFill>
                  <a:srgbClr val="FF6600"/>
                </a:solidFill>
              </a:rPr>
              <a:t>nestacionárním</a:t>
            </a:r>
            <a:r>
              <a:rPr lang="cs-CZ" altLang="cs-CZ" sz="3600" b="1">
                <a:solidFill>
                  <a:srgbClr val="FFFF00"/>
                </a:solidFill>
              </a:rPr>
              <a:t> </a:t>
            </a:r>
            <a:r>
              <a:rPr lang="cs-CZ" altLang="cs-CZ" sz="3600" b="1">
                <a:solidFill>
                  <a:srgbClr val="002060"/>
                </a:solidFill>
              </a:rPr>
              <a:t>tehdy, jestliže se naměřené hodnoty po dobu trvání celé směny pohybují v rozsahu hodnot přípustných,  nebo hodnot neznamenajících pro danou třídu práce omezení pracovní doby, nebo se pohybují v intervalu </a:t>
            </a:r>
            <a:r>
              <a:rPr lang="cs-CZ" altLang="cs-CZ" sz="3600" b="1"/>
              <a:t>{časově vážený nebo aritmetický průměr  ± 20 %}.</a:t>
            </a:r>
            <a:r>
              <a:rPr lang="cs-CZ" altLang="cs-CZ" sz="3600" b="1">
                <a:solidFill>
                  <a:srgbClr val="FFFF00"/>
                </a:solidFill>
              </a:rPr>
              <a:t> </a:t>
            </a:r>
            <a:br>
              <a:rPr lang="cs-CZ" altLang="cs-CZ" sz="3600" b="1">
                <a:solidFill>
                  <a:srgbClr val="FFFF00"/>
                </a:solidFill>
              </a:rPr>
            </a:br>
            <a:endParaRPr lang="cs-CZ" altLang="cs-CZ" sz="3600" b="1">
              <a:solidFill>
                <a:srgbClr val="FFFF00"/>
              </a:solidFill>
            </a:endParaRPr>
          </a:p>
        </p:txBody>
      </p:sp>
      <p:sp>
        <p:nvSpPr>
          <p:cNvPr id="37891" name="Rectangle 6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27800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4"/>
          <p:cNvSpPr>
            <a:spLocks noGrp="1" noChangeArrowheads="1"/>
          </p:cNvSpPr>
          <p:nvPr>
            <p:ph type="title"/>
          </p:nvPr>
        </p:nvSpPr>
        <p:spPr>
          <a:xfrm>
            <a:off x="1847850" y="260350"/>
            <a:ext cx="8362950" cy="5962650"/>
          </a:xfrm>
        </p:spPr>
        <p:txBody>
          <a:bodyPr/>
          <a:lstStyle/>
          <a:p>
            <a:pPr algn="l">
              <a:lnSpc>
                <a:spcPct val="110000"/>
              </a:lnSpc>
            </a:pPr>
            <a:r>
              <a:rPr lang="cs-CZ" altLang="cs-CZ" sz="3200" b="1" dirty="0">
                <a:solidFill>
                  <a:srgbClr val="FF0000"/>
                </a:solidFill>
              </a:rPr>
              <a:t>Př.:</a:t>
            </a:r>
            <a:r>
              <a:rPr lang="cs-CZ" altLang="cs-CZ" sz="3200" b="1" dirty="0">
                <a:solidFill>
                  <a:srgbClr val="FFFF00"/>
                </a:solidFill>
              </a:rPr>
              <a:t> </a:t>
            </a:r>
            <a:r>
              <a:rPr lang="cs-CZ" altLang="cs-CZ" sz="3200" b="1" dirty="0">
                <a:solidFill>
                  <a:srgbClr val="002060"/>
                </a:solidFill>
              </a:rPr>
              <a:t>jestliže se zaměstnanec pohybuje </a:t>
            </a:r>
            <a:r>
              <a:rPr lang="cs-CZ" altLang="cs-CZ" sz="3200" b="1" dirty="0">
                <a:solidFill>
                  <a:srgbClr val="FFFF00"/>
                </a:solidFill>
              </a:rPr>
              <a:t/>
            </a:r>
            <a:br>
              <a:rPr lang="cs-CZ" altLang="cs-CZ" sz="3200" b="1" dirty="0">
                <a:solidFill>
                  <a:srgbClr val="FFFF00"/>
                </a:solidFill>
              </a:rPr>
            </a:br>
            <a:r>
              <a:rPr lang="cs-CZ" altLang="cs-CZ" sz="3200" b="1" dirty="0">
                <a:solidFill>
                  <a:srgbClr val="FF6600"/>
                </a:solidFill>
              </a:rPr>
              <a:t>3 hod</a:t>
            </a:r>
            <a:r>
              <a:rPr lang="cs-CZ" altLang="cs-CZ" sz="3200" b="1" dirty="0">
                <a:solidFill>
                  <a:srgbClr val="FFFF00"/>
                </a:solidFill>
              </a:rPr>
              <a:t> </a:t>
            </a:r>
            <a:r>
              <a:rPr lang="cs-CZ" altLang="cs-CZ" sz="3200" b="1" dirty="0">
                <a:solidFill>
                  <a:srgbClr val="002060"/>
                </a:solidFill>
              </a:rPr>
              <a:t>za směnu v prostředí s výslednou teplotou</a:t>
            </a:r>
            <a:r>
              <a:rPr lang="cs-CZ" altLang="cs-CZ" sz="3200" b="1" dirty="0">
                <a:solidFill>
                  <a:srgbClr val="FFFF00"/>
                </a:solidFill>
              </a:rPr>
              <a:t> </a:t>
            </a:r>
            <a:r>
              <a:rPr lang="cs-CZ" altLang="cs-CZ" sz="3200" b="1" dirty="0">
                <a:solidFill>
                  <a:srgbClr val="FF6600"/>
                </a:solidFill>
              </a:rPr>
              <a:t>40 °C</a:t>
            </a:r>
            <a:r>
              <a:rPr lang="cs-CZ" altLang="cs-CZ" sz="3200" b="1" dirty="0">
                <a:solidFill>
                  <a:srgbClr val="FFFF00"/>
                </a:solidFill>
              </a:rPr>
              <a:t> </a:t>
            </a:r>
            <a:r>
              <a:rPr lang="cs-CZ" altLang="cs-CZ" sz="3200" b="1" dirty="0">
                <a:solidFill>
                  <a:srgbClr val="002060"/>
                </a:solidFill>
              </a:rPr>
              <a:t>a</a:t>
            </a:r>
            <a:r>
              <a:rPr lang="cs-CZ" altLang="cs-CZ" sz="3200" b="1" dirty="0">
                <a:solidFill>
                  <a:srgbClr val="FFFF00"/>
                </a:solidFill>
              </a:rPr>
              <a:t> </a:t>
            </a:r>
            <a:r>
              <a:rPr lang="cs-CZ" altLang="cs-CZ" sz="3200" b="1" dirty="0">
                <a:solidFill>
                  <a:srgbClr val="FF6600"/>
                </a:solidFill>
              </a:rPr>
              <a:t>zbytek</a:t>
            </a:r>
            <a:r>
              <a:rPr lang="cs-CZ" altLang="cs-CZ" sz="3200" b="1" dirty="0">
                <a:solidFill>
                  <a:srgbClr val="FFFF00"/>
                </a:solidFill>
              </a:rPr>
              <a:t> </a:t>
            </a:r>
            <a:r>
              <a:rPr lang="cs-CZ" altLang="cs-CZ" sz="3200" b="1" dirty="0">
                <a:solidFill>
                  <a:srgbClr val="002060"/>
                </a:solidFill>
              </a:rPr>
              <a:t>směny ve </a:t>
            </a:r>
            <a:r>
              <a:rPr lang="cs-CZ" altLang="cs-CZ" sz="3200" b="1" dirty="0">
                <a:solidFill>
                  <a:srgbClr val="FF6600"/>
                </a:solidFill>
              </a:rPr>
              <a:t>20 °C</a:t>
            </a:r>
            <a:r>
              <a:rPr lang="cs-CZ" altLang="cs-CZ" sz="3200" b="1" dirty="0"/>
              <a:t>,</a:t>
            </a:r>
            <a:r>
              <a:rPr lang="cs-CZ" altLang="cs-CZ" sz="3200" b="1" dirty="0">
                <a:solidFill>
                  <a:srgbClr val="FFFF00"/>
                </a:solidFill>
              </a:rPr>
              <a:t> </a:t>
            </a:r>
            <a:r>
              <a:rPr lang="cs-CZ" altLang="cs-CZ" sz="3200" b="1" i="1" dirty="0"/>
              <a:t>nelze z těchto hodnot udělat časově vážený ani aritmetický průměr</a:t>
            </a:r>
            <a:r>
              <a:rPr lang="cs-CZ" altLang="cs-CZ" sz="3200" b="1" dirty="0">
                <a:solidFill>
                  <a:srgbClr val="002060"/>
                </a:solidFill>
              </a:rPr>
              <a:t>,</a:t>
            </a:r>
            <a:r>
              <a:rPr lang="cs-CZ" altLang="cs-CZ" sz="3200" b="1" dirty="0">
                <a:solidFill>
                  <a:srgbClr val="FFFF00"/>
                </a:solidFill>
              </a:rPr>
              <a:t> </a:t>
            </a:r>
            <a:r>
              <a:rPr lang="cs-CZ" altLang="cs-CZ" sz="3200" b="1" dirty="0">
                <a:solidFill>
                  <a:srgbClr val="002060"/>
                </a:solidFill>
              </a:rPr>
              <a:t>ale je třeba hodnotit oba teplotní intervaly samostatně a dobu překročení přípustných teplotních podmínek je třeba porovnat s dlouhodobě a krátkodobě přípustnou dobou práce za těchto podmínek.</a:t>
            </a:r>
            <a:r>
              <a:rPr lang="cs-CZ" altLang="cs-CZ" sz="40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38915" name="Line 5"/>
          <p:cNvSpPr>
            <a:spLocks noChangeShapeType="1"/>
          </p:cNvSpPr>
          <p:nvPr/>
        </p:nvSpPr>
        <p:spPr bwMode="auto">
          <a:xfrm>
            <a:off x="1929192" y="2902540"/>
            <a:ext cx="7479176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8916" name="Line 6"/>
          <p:cNvSpPr>
            <a:spLocks noChangeShapeType="1"/>
          </p:cNvSpPr>
          <p:nvPr/>
        </p:nvSpPr>
        <p:spPr bwMode="auto">
          <a:xfrm>
            <a:off x="1929192" y="3429000"/>
            <a:ext cx="1325538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cxnSp>
        <p:nvCxnSpPr>
          <p:cNvPr id="3" name="Přímá spojnice 2"/>
          <p:cNvCxnSpPr/>
          <p:nvPr/>
        </p:nvCxnSpPr>
        <p:spPr>
          <a:xfrm>
            <a:off x="7104112" y="2348880"/>
            <a:ext cx="223224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473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3" y="333376"/>
            <a:ext cx="8229600" cy="809625"/>
          </a:xfrm>
        </p:spPr>
        <p:txBody>
          <a:bodyPr>
            <a:normAutofit fontScale="90000"/>
          </a:bodyPr>
          <a:lstStyle/>
          <a:p>
            <a:r>
              <a:rPr lang="cs-CZ" altLang="cs-CZ" sz="3600" b="1">
                <a:solidFill>
                  <a:srgbClr val="C00000"/>
                </a:solidFill>
              </a:rPr>
              <a:t>Vlhkost  vzduchu  rh (%)</a:t>
            </a:r>
            <a:r>
              <a:rPr lang="cs-CZ" altLang="cs-CZ" sz="4000" b="1">
                <a:solidFill>
                  <a:srgbClr val="C00000"/>
                </a:solidFill>
              </a:rPr>
              <a:t/>
            </a:r>
            <a:br>
              <a:rPr lang="cs-CZ" altLang="cs-CZ" sz="4000" b="1">
                <a:solidFill>
                  <a:srgbClr val="C00000"/>
                </a:solidFill>
              </a:rPr>
            </a:br>
            <a:endParaRPr lang="cs-CZ" altLang="cs-CZ" sz="4000" b="1">
              <a:solidFill>
                <a:srgbClr val="C00000"/>
              </a:solidFill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03389" y="1052513"/>
            <a:ext cx="8713787" cy="5073650"/>
          </a:xfrm>
        </p:spPr>
        <p:txBody>
          <a:bodyPr/>
          <a:lstStyle/>
          <a:p>
            <a:pPr>
              <a:lnSpc>
                <a:spcPct val="80000"/>
              </a:lnSpc>
              <a:spcAft>
                <a:spcPct val="20000"/>
              </a:spcAft>
              <a:buFontTx/>
              <a:buNone/>
            </a:pPr>
            <a:r>
              <a:rPr lang="cs-CZ" altLang="cs-CZ" b="1" dirty="0" smtClean="0"/>
              <a:t>Používanými přístroji jsou </a:t>
            </a:r>
          </a:p>
          <a:p>
            <a:pPr>
              <a:spcAft>
                <a:spcPct val="20000"/>
              </a:spcAft>
            </a:pPr>
            <a:r>
              <a:rPr lang="cs-CZ" altLang="cs-CZ" b="1" dirty="0" smtClean="0">
                <a:solidFill>
                  <a:srgbClr val="C00000"/>
                </a:solidFill>
              </a:rPr>
              <a:t>psychrometry</a:t>
            </a:r>
            <a:r>
              <a:rPr lang="cs-CZ" altLang="cs-CZ" b="1" dirty="0" smtClean="0"/>
              <a:t>, kde se hodnota </a:t>
            </a:r>
            <a:br>
              <a:rPr lang="cs-CZ" altLang="cs-CZ" b="1" dirty="0" smtClean="0"/>
            </a:br>
            <a:r>
              <a:rPr lang="cs-CZ" altLang="cs-CZ" b="1" dirty="0" smtClean="0"/>
              <a:t>relativní vlhkosti získá z </a:t>
            </a:r>
            <a:r>
              <a:rPr lang="cs-CZ" altLang="cs-CZ" b="1" dirty="0" err="1" smtClean="0"/>
              <a:t>psychro</a:t>
            </a:r>
            <a:r>
              <a:rPr lang="cs-CZ" altLang="cs-CZ" b="1" dirty="0" smtClean="0"/>
              <a:t>-</a:t>
            </a:r>
            <a:br>
              <a:rPr lang="cs-CZ" altLang="cs-CZ" b="1" dirty="0" smtClean="0"/>
            </a:br>
            <a:r>
              <a:rPr lang="cs-CZ" altLang="cs-CZ" b="1" dirty="0" smtClean="0"/>
              <a:t>metrické tabulky nebo diagramu </a:t>
            </a:r>
            <a:br>
              <a:rPr lang="cs-CZ" altLang="cs-CZ" b="1" dirty="0" smtClean="0"/>
            </a:br>
            <a:r>
              <a:rPr lang="cs-CZ" altLang="cs-CZ" b="1" dirty="0" smtClean="0"/>
              <a:t>na základě změřené suché teploty t</a:t>
            </a:r>
            <a:r>
              <a:rPr lang="cs-CZ" altLang="cs-CZ" b="1" baseline="-25000" dirty="0" smtClean="0"/>
              <a:t>a</a:t>
            </a:r>
            <a:r>
              <a:rPr lang="cs-CZ" altLang="cs-CZ" b="1" dirty="0" smtClean="0"/>
              <a:t>  </a:t>
            </a:r>
            <a:br>
              <a:rPr lang="cs-CZ" altLang="cs-CZ" b="1" dirty="0" smtClean="0"/>
            </a:br>
            <a:r>
              <a:rPr lang="cs-CZ" altLang="cs-CZ" b="1" dirty="0" smtClean="0"/>
              <a:t>a mokré teploty </a:t>
            </a:r>
            <a:r>
              <a:rPr lang="cs-CZ" altLang="cs-CZ" b="1" dirty="0" err="1" smtClean="0"/>
              <a:t>t</a:t>
            </a:r>
            <a:r>
              <a:rPr lang="cs-CZ" altLang="cs-CZ" b="1" baseline="-25000" dirty="0" err="1" smtClean="0"/>
              <a:t>w</a:t>
            </a:r>
            <a:r>
              <a:rPr lang="cs-CZ" altLang="cs-CZ" b="1" dirty="0" smtClean="0"/>
              <a:t>  nuceně větraného </a:t>
            </a:r>
            <a:br>
              <a:rPr lang="cs-CZ" altLang="cs-CZ" b="1" dirty="0" smtClean="0"/>
            </a:br>
            <a:r>
              <a:rPr lang="cs-CZ" altLang="cs-CZ" b="1" dirty="0" smtClean="0"/>
              <a:t>mokrého teploměru </a:t>
            </a:r>
          </a:p>
          <a:p>
            <a:pPr>
              <a:spcAft>
                <a:spcPct val="20000"/>
              </a:spcAft>
            </a:pPr>
            <a:r>
              <a:rPr lang="cs-CZ" altLang="cs-CZ" b="1" dirty="0" smtClean="0">
                <a:solidFill>
                  <a:srgbClr val="C00000"/>
                </a:solidFill>
              </a:rPr>
              <a:t>kapacitní vlhkoměry </a:t>
            </a:r>
            <a:r>
              <a:rPr lang="cs-CZ" altLang="cs-CZ" b="1" dirty="0" smtClean="0"/>
              <a:t>– na hodnotu vlhkosti se převádí kolísání elektrické kapacity čidla</a:t>
            </a:r>
          </a:p>
        </p:txBody>
      </p:sp>
      <p:pic>
        <p:nvPicPr>
          <p:cNvPr id="43012" name="Obrázek 3" descr="http://upload.wikimedia.org/wikipedia/commons/a/a0/Psicrometr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0550" y="748376"/>
            <a:ext cx="1081088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614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 altLang="cs-CZ" smtClean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47850" y="333375"/>
            <a:ext cx="6192838" cy="5792788"/>
          </a:xfrm>
          <a:noFill/>
        </p:spPr>
        <p:txBody>
          <a:bodyPr/>
          <a:lstStyle/>
          <a:p>
            <a:pPr>
              <a:lnSpc>
                <a:spcPct val="110000"/>
              </a:lnSpc>
              <a:spcAft>
                <a:spcPct val="20000"/>
              </a:spcAft>
            </a:pPr>
            <a:r>
              <a:rPr lang="cs-CZ" altLang="cs-CZ" b="1" dirty="0">
                <a:solidFill>
                  <a:srgbClr val="C00000"/>
                </a:solidFill>
              </a:rPr>
              <a:t>hygrometry</a:t>
            </a:r>
            <a:r>
              <a:rPr lang="cs-CZ" altLang="cs-CZ" b="1" dirty="0"/>
              <a:t>, tj. vlhkoměry založené na prodloužení nebo deformaci organického materiálu, např. blánové a vlasové. Tyto vlhkoměry  se musí  často kalibrovat a před měřením vždy provést „regeneraci“ organického materiálu (čidlo zabalit do vlhkého materiálu).</a:t>
            </a:r>
          </a:p>
          <a:p>
            <a:pPr>
              <a:lnSpc>
                <a:spcPct val="110000"/>
              </a:lnSpc>
              <a:spcAft>
                <a:spcPct val="20000"/>
              </a:spcAft>
              <a:buFontTx/>
              <a:buNone/>
            </a:pPr>
            <a:r>
              <a:rPr lang="cs-CZ" altLang="cs-CZ" b="1" dirty="0"/>
              <a:t>    Požadovaná přesnost pro </a:t>
            </a:r>
            <a:br>
              <a:rPr lang="cs-CZ" altLang="cs-CZ" b="1" dirty="0"/>
            </a:br>
            <a:r>
              <a:rPr lang="cs-CZ" altLang="cs-CZ" b="1" dirty="0"/>
              <a:t>rozsah měření 30 – 70 % </a:t>
            </a:r>
            <a:r>
              <a:rPr lang="cs-CZ" altLang="cs-CZ" b="1" dirty="0" err="1"/>
              <a:t>rh</a:t>
            </a:r>
            <a:r>
              <a:rPr lang="cs-CZ" altLang="cs-CZ" b="1" dirty="0"/>
              <a:t> je </a:t>
            </a:r>
            <a:br>
              <a:rPr lang="cs-CZ" altLang="cs-CZ" b="1" dirty="0"/>
            </a:br>
            <a:r>
              <a:rPr lang="cs-CZ" altLang="cs-CZ" b="1" dirty="0"/>
              <a:t>± 5 %.</a:t>
            </a:r>
            <a:r>
              <a:rPr lang="cs-CZ" altLang="cs-CZ" dirty="0"/>
              <a:t>	</a:t>
            </a:r>
          </a:p>
        </p:txBody>
      </p:sp>
      <p:pic>
        <p:nvPicPr>
          <p:cNvPr id="45060" name="Obrázek 3"/>
          <p:cNvPicPr>
            <a:picLocks noChangeAspect="1" noChangeArrowheads="1"/>
          </p:cNvPicPr>
          <p:nvPr/>
        </p:nvPicPr>
        <p:blipFill>
          <a:blip r:embed="rId2">
            <a:grayscl/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050" y="3125856"/>
            <a:ext cx="3035300" cy="23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815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5719764"/>
            <a:ext cx="7772400" cy="604837"/>
          </a:xfrm>
        </p:spPr>
        <p:txBody>
          <a:bodyPr/>
          <a:lstStyle/>
          <a:p>
            <a:pPr algn="l" eaLnBrk="1" hangingPunct="1">
              <a:lnSpc>
                <a:spcPct val="120000"/>
              </a:lnSpc>
            </a:pPr>
            <a:endParaRPr lang="cs-CZ" altLang="cs-CZ" sz="2800" b="1">
              <a:solidFill>
                <a:srgbClr val="FFFF00"/>
              </a:solidFill>
            </a:endParaRPr>
          </a:p>
        </p:txBody>
      </p:sp>
      <p:pic>
        <p:nvPicPr>
          <p:cNvPr id="7171" name="Picture 3" descr="msotw9_temp0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663" y="1079501"/>
            <a:ext cx="8185150" cy="544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8596" name="Text Box 4"/>
          <p:cNvSpPr txBox="1">
            <a:spLocks noChangeArrowheads="1"/>
          </p:cNvSpPr>
          <p:nvPr/>
        </p:nvSpPr>
        <p:spPr bwMode="auto">
          <a:xfrm>
            <a:off x="1752600" y="304801"/>
            <a:ext cx="8915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sz="28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Individuální vnímavost tepelného stavu prostředí</a:t>
            </a:r>
          </a:p>
        </p:txBody>
      </p:sp>
      <p:sp>
        <p:nvSpPr>
          <p:cNvPr id="7173" name="Oval 5"/>
          <p:cNvSpPr>
            <a:spLocks noChangeArrowheads="1"/>
          </p:cNvSpPr>
          <p:nvPr/>
        </p:nvSpPr>
        <p:spPr bwMode="auto">
          <a:xfrm>
            <a:off x="3276600" y="3276600"/>
            <a:ext cx="457200" cy="381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238598" name="Text Box 6"/>
          <p:cNvSpPr txBox="1">
            <a:spLocks noChangeArrowheads="1"/>
          </p:cNvSpPr>
          <p:nvPr/>
        </p:nvSpPr>
        <p:spPr bwMode="auto">
          <a:xfrm>
            <a:off x="3886200" y="3352801"/>
            <a:ext cx="1600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optimální</a:t>
            </a:r>
          </a:p>
        </p:txBody>
      </p:sp>
      <p:sp>
        <p:nvSpPr>
          <p:cNvPr id="7175" name="Line 7"/>
          <p:cNvSpPr>
            <a:spLocks noChangeShapeType="1"/>
          </p:cNvSpPr>
          <p:nvPr/>
        </p:nvSpPr>
        <p:spPr bwMode="auto">
          <a:xfrm>
            <a:off x="3733800" y="2862263"/>
            <a:ext cx="3505200" cy="0"/>
          </a:xfrm>
          <a:prstGeom prst="line">
            <a:avLst/>
          </a:prstGeom>
          <a:noFill/>
          <a:ln w="28575">
            <a:solidFill>
              <a:srgbClr val="FF33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238600" name="Text Box 8"/>
          <p:cNvSpPr txBox="1">
            <a:spLocks noChangeArrowheads="1"/>
          </p:cNvSpPr>
          <p:nvPr/>
        </p:nvSpPr>
        <p:spPr bwMode="auto">
          <a:xfrm>
            <a:off x="4038600" y="2514601"/>
            <a:ext cx="3581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ještě přípustné</a:t>
            </a:r>
          </a:p>
        </p:txBody>
      </p:sp>
      <p:sp>
        <p:nvSpPr>
          <p:cNvPr id="238601" name="Text Box 9"/>
          <p:cNvSpPr txBox="1">
            <a:spLocks noChangeArrowheads="1"/>
          </p:cNvSpPr>
          <p:nvPr/>
        </p:nvSpPr>
        <p:spPr bwMode="auto">
          <a:xfrm>
            <a:off x="7543800" y="1143000"/>
            <a:ext cx="2590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sz="3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ČSN EN 7730</a:t>
            </a:r>
          </a:p>
        </p:txBody>
      </p:sp>
    </p:spTree>
    <p:extLst>
      <p:ext uri="{BB962C8B-B14F-4D97-AF65-F5344CB8AC3E}">
        <p14:creationId xmlns:p14="http://schemas.microsoft.com/office/powerpoint/2010/main" val="172522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5546725"/>
            <a:ext cx="8229600" cy="762000"/>
          </a:xfrm>
        </p:spPr>
        <p:txBody>
          <a:bodyPr/>
          <a:lstStyle/>
          <a:p>
            <a:pPr algn="l"/>
            <a:endParaRPr lang="cs-CZ" altLang="cs-CZ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549275"/>
            <a:ext cx="8229600" cy="5576888"/>
          </a:xfrm>
        </p:spPr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cs-CZ" altLang="cs-CZ" sz="3600" b="1">
                <a:solidFill>
                  <a:srgbClr val="000066"/>
                </a:solidFill>
              </a:rPr>
              <a:t>Teplota rosného bodu t</a:t>
            </a:r>
            <a:r>
              <a:rPr lang="cs-CZ" altLang="cs-CZ" sz="3600" b="1" baseline="-25000">
                <a:solidFill>
                  <a:srgbClr val="000066"/>
                </a:solidFill>
              </a:rPr>
              <a:t>d</a:t>
            </a:r>
            <a:r>
              <a:rPr lang="cs-CZ" altLang="cs-CZ" sz="3600" b="1">
                <a:solidFill>
                  <a:srgbClr val="000066"/>
                </a:solidFill>
              </a:rPr>
              <a:t> (°C) </a:t>
            </a:r>
            <a:br>
              <a:rPr lang="cs-CZ" altLang="cs-CZ" sz="3600" b="1">
                <a:solidFill>
                  <a:srgbClr val="000066"/>
                </a:solidFill>
              </a:rPr>
            </a:br>
            <a:r>
              <a:rPr lang="cs-CZ" altLang="cs-CZ" sz="3600" b="1"/>
              <a:t>je teplota, při níž dochází </a:t>
            </a:r>
            <a:br>
              <a:rPr lang="cs-CZ" altLang="cs-CZ" sz="3600" b="1"/>
            </a:br>
            <a:r>
              <a:rPr lang="cs-CZ" altLang="cs-CZ" sz="3600" b="1"/>
              <a:t>k</a:t>
            </a:r>
            <a:r>
              <a:rPr lang="cs-CZ" altLang="cs-CZ" sz="3600" b="1">
                <a:solidFill>
                  <a:srgbClr val="FF6600"/>
                </a:solidFill>
              </a:rPr>
              <a:t> </a:t>
            </a:r>
            <a:r>
              <a:rPr lang="cs-CZ" altLang="cs-CZ" sz="3600" b="1">
                <a:solidFill>
                  <a:srgbClr val="800000"/>
                </a:solidFill>
              </a:rPr>
              <a:t>orosování povrchů</a:t>
            </a:r>
            <a:r>
              <a:rPr lang="cs-CZ" altLang="cs-CZ" sz="3600" b="1"/>
              <a:t>, tzn. vlhký vzduch je ochlazen až na teplotu, při níž se dosáhne stavu sytosti (relativní vlhkost je 100%). Stanoví se z teploty a vlhkosti vzduchu z psychrometrického diagramu nebo výpočtem. </a:t>
            </a:r>
          </a:p>
        </p:txBody>
      </p:sp>
    </p:spTree>
    <p:extLst>
      <p:ext uri="{BB962C8B-B14F-4D97-AF65-F5344CB8AC3E}">
        <p14:creationId xmlns:p14="http://schemas.microsoft.com/office/powerpoint/2010/main" val="360089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850900"/>
          </a:xfrm>
        </p:spPr>
        <p:txBody>
          <a:bodyPr/>
          <a:lstStyle/>
          <a:p>
            <a:r>
              <a:rPr lang="cs-CZ" altLang="cs-CZ" sz="3600" b="1">
                <a:solidFill>
                  <a:srgbClr val="C00000"/>
                </a:solidFill>
              </a:rPr>
              <a:t>Rychlosti proudění vzduchu</a:t>
            </a:r>
            <a:r>
              <a:rPr lang="cs-CZ" altLang="cs-CZ" smtClean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196975"/>
            <a:ext cx="8229600" cy="4929188"/>
          </a:xfrm>
        </p:spPr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cs-CZ" altLang="cs-CZ" b="1" dirty="0"/>
              <a:t>Rychlost proudění vzduchu v prostoru</a:t>
            </a:r>
            <a:br>
              <a:rPr lang="cs-CZ" altLang="cs-CZ" b="1" dirty="0"/>
            </a:br>
            <a:r>
              <a:rPr lang="cs-CZ" altLang="cs-CZ" b="1" dirty="0"/>
              <a:t>je nutno měřit metodami, které umožňují stanovit s dostatečnou přesností  nízké rychlosti proudění </a:t>
            </a:r>
            <a:r>
              <a:rPr lang="cs-CZ" altLang="cs-CZ" b="1" dirty="0">
                <a:solidFill>
                  <a:srgbClr val="C00000"/>
                </a:solidFill>
              </a:rPr>
              <a:t>0,02 až 0,5 m.s</a:t>
            </a:r>
            <a:r>
              <a:rPr lang="cs-CZ" altLang="cs-CZ" b="1" baseline="30000" dirty="0">
                <a:solidFill>
                  <a:srgbClr val="C00000"/>
                </a:solidFill>
              </a:rPr>
              <a:t>-1</a:t>
            </a:r>
            <a:r>
              <a:rPr lang="cs-CZ" altLang="cs-CZ" b="1" dirty="0"/>
              <a:t>.a v určitém časovém intervalu</a:t>
            </a:r>
            <a:br>
              <a:rPr lang="cs-CZ" altLang="cs-CZ" b="1" dirty="0"/>
            </a:br>
            <a:r>
              <a:rPr lang="cs-CZ" altLang="cs-CZ" b="1" dirty="0"/>
              <a:t>  – minimálně 1 min. </a:t>
            </a:r>
            <a:br>
              <a:rPr lang="cs-CZ" altLang="cs-CZ" b="1" dirty="0"/>
            </a:br>
            <a:r>
              <a:rPr lang="cs-CZ" altLang="cs-CZ" b="1" dirty="0"/>
              <a:t>     </a:t>
            </a:r>
          </a:p>
        </p:txBody>
      </p:sp>
      <p:pic>
        <p:nvPicPr>
          <p:cNvPr id="47108" name="Picture 4" descr="mso32440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928" y="3284985"/>
            <a:ext cx="4824536" cy="3136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872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4"/>
          <p:cNvSpPr>
            <a:spLocks noGrp="1" noChangeArrowheads="1"/>
          </p:cNvSpPr>
          <p:nvPr>
            <p:ph type="title"/>
          </p:nvPr>
        </p:nvSpPr>
        <p:spPr>
          <a:xfrm>
            <a:off x="2135560" y="274638"/>
            <a:ext cx="8357814" cy="6323012"/>
          </a:xfrm>
        </p:spPr>
        <p:txBody>
          <a:bodyPr>
            <a:normAutofit fontScale="90000"/>
          </a:bodyPr>
          <a:lstStyle/>
          <a:p>
            <a:pPr algn="l">
              <a:lnSpc>
                <a:spcPct val="120000"/>
              </a:lnSpc>
              <a:spcAft>
                <a:spcPct val="20000"/>
              </a:spcAft>
            </a:pPr>
            <a:r>
              <a:rPr lang="cs-CZ" altLang="cs-CZ" sz="3200" b="1" dirty="0">
                <a:solidFill>
                  <a:srgbClr val="800000"/>
                </a:solidFill>
              </a:rPr>
              <a:t>K měření rychlosti proudění vzduchu se nejčastěji  používají:</a:t>
            </a:r>
            <a:br>
              <a:rPr lang="cs-CZ" altLang="cs-CZ" sz="3200" b="1" dirty="0">
                <a:solidFill>
                  <a:srgbClr val="800000"/>
                </a:solidFill>
              </a:rPr>
            </a:br>
            <a:r>
              <a:rPr lang="cs-CZ" altLang="cs-CZ" sz="3200" b="1" dirty="0">
                <a:solidFill>
                  <a:srgbClr val="800000"/>
                </a:solidFill>
              </a:rPr>
              <a:t>-</a:t>
            </a:r>
            <a:r>
              <a:rPr lang="cs-CZ" altLang="cs-CZ" sz="3200" b="1" dirty="0">
                <a:solidFill>
                  <a:srgbClr val="FFFF00"/>
                </a:solidFill>
              </a:rPr>
              <a:t> </a:t>
            </a:r>
            <a:r>
              <a:rPr lang="cs-CZ" altLang="cs-CZ" sz="3200" b="1" dirty="0"/>
              <a:t>všesměrová čidla</a:t>
            </a:r>
            <a:r>
              <a:rPr lang="cs-CZ" altLang="cs-CZ" sz="3200" b="1" dirty="0">
                <a:solidFill>
                  <a:srgbClr val="800000"/>
                </a:solidFill>
              </a:rPr>
              <a:t>,</a:t>
            </a:r>
            <a:r>
              <a:rPr lang="cs-CZ" altLang="cs-CZ" sz="3200" b="1" dirty="0">
                <a:solidFill>
                  <a:srgbClr val="FFFF00"/>
                </a:solidFill>
              </a:rPr>
              <a:t> </a:t>
            </a:r>
            <a:r>
              <a:rPr lang="cs-CZ" altLang="cs-CZ" sz="3200" b="1" dirty="0">
                <a:solidFill>
                  <a:srgbClr val="800000"/>
                </a:solidFill>
              </a:rPr>
              <a:t>např. anemometr se </a:t>
            </a:r>
            <a:br>
              <a:rPr lang="cs-CZ" altLang="cs-CZ" sz="3200" b="1" dirty="0">
                <a:solidFill>
                  <a:srgbClr val="800000"/>
                </a:solidFill>
              </a:rPr>
            </a:br>
            <a:r>
              <a:rPr lang="cs-CZ" altLang="cs-CZ" sz="3200" b="1" dirty="0">
                <a:solidFill>
                  <a:srgbClr val="800000"/>
                </a:solidFill>
              </a:rPr>
              <a:t>  zahřívanou kuličkou, termistorový</a:t>
            </a:r>
            <a:br>
              <a:rPr lang="cs-CZ" altLang="cs-CZ" sz="3200" b="1" dirty="0">
                <a:solidFill>
                  <a:srgbClr val="800000"/>
                </a:solidFill>
              </a:rPr>
            </a:br>
            <a:r>
              <a:rPr lang="cs-CZ" altLang="cs-CZ" sz="3200" b="1" dirty="0">
                <a:solidFill>
                  <a:srgbClr val="800000"/>
                </a:solidFill>
              </a:rPr>
              <a:t>  anemometr,  laserový Dopplerův</a:t>
            </a:r>
            <a:br>
              <a:rPr lang="cs-CZ" altLang="cs-CZ" sz="3200" b="1" dirty="0">
                <a:solidFill>
                  <a:srgbClr val="800000"/>
                </a:solidFill>
              </a:rPr>
            </a:br>
            <a:r>
              <a:rPr lang="cs-CZ" altLang="cs-CZ" sz="3200" b="1" dirty="0">
                <a:solidFill>
                  <a:srgbClr val="800000"/>
                </a:solidFill>
              </a:rPr>
              <a:t>  anemometr, ultrazvukový anemometr</a:t>
            </a:r>
            <a:br>
              <a:rPr lang="cs-CZ" altLang="cs-CZ" sz="3200" b="1" dirty="0">
                <a:solidFill>
                  <a:srgbClr val="800000"/>
                </a:solidFill>
              </a:rPr>
            </a:br>
            <a:r>
              <a:rPr lang="cs-CZ" altLang="cs-CZ" sz="3200" b="1" dirty="0">
                <a:solidFill>
                  <a:srgbClr val="800000"/>
                </a:solidFill>
              </a:rPr>
              <a:t>-</a:t>
            </a:r>
            <a:r>
              <a:rPr lang="cs-CZ" altLang="cs-CZ" sz="3200" b="1" dirty="0">
                <a:solidFill>
                  <a:srgbClr val="FFFF00"/>
                </a:solidFill>
              </a:rPr>
              <a:t> </a:t>
            </a:r>
            <a:r>
              <a:rPr lang="cs-CZ" altLang="cs-CZ" sz="3200" b="1" dirty="0"/>
              <a:t>směrová čidla</a:t>
            </a:r>
            <a:r>
              <a:rPr lang="cs-CZ" altLang="cs-CZ" sz="3200" b="1" dirty="0">
                <a:solidFill>
                  <a:srgbClr val="800000"/>
                </a:solidFill>
              </a:rPr>
              <a:t>,</a:t>
            </a:r>
            <a:r>
              <a:rPr lang="cs-CZ" altLang="cs-CZ" sz="3200" b="1" dirty="0">
                <a:solidFill>
                  <a:srgbClr val="FFFF00"/>
                </a:solidFill>
              </a:rPr>
              <a:t> </a:t>
            </a:r>
            <a:r>
              <a:rPr lang="cs-CZ" altLang="cs-CZ" sz="3200" b="1" dirty="0">
                <a:solidFill>
                  <a:srgbClr val="800000"/>
                </a:solidFill>
              </a:rPr>
              <a:t>např. lopatkové</a:t>
            </a:r>
            <a:br>
              <a:rPr lang="cs-CZ" altLang="cs-CZ" sz="3200" b="1" dirty="0">
                <a:solidFill>
                  <a:srgbClr val="800000"/>
                </a:solidFill>
              </a:rPr>
            </a:br>
            <a:r>
              <a:rPr lang="cs-CZ" altLang="cs-CZ" sz="3200" b="1" dirty="0">
                <a:solidFill>
                  <a:srgbClr val="800000"/>
                </a:solidFill>
              </a:rPr>
              <a:t>  anemometry, anemometr se žhaveným</a:t>
            </a:r>
            <a:br>
              <a:rPr lang="cs-CZ" altLang="cs-CZ" sz="3200" b="1" dirty="0">
                <a:solidFill>
                  <a:srgbClr val="800000"/>
                </a:solidFill>
              </a:rPr>
            </a:br>
            <a:r>
              <a:rPr lang="cs-CZ" altLang="cs-CZ" sz="3200" b="1" dirty="0">
                <a:solidFill>
                  <a:srgbClr val="800000"/>
                </a:solidFill>
              </a:rPr>
              <a:t>  vláknem</a:t>
            </a:r>
            <a:br>
              <a:rPr lang="cs-CZ" altLang="cs-CZ" sz="3200" b="1" dirty="0">
                <a:solidFill>
                  <a:srgbClr val="800000"/>
                </a:solidFill>
              </a:rPr>
            </a:br>
            <a:r>
              <a:rPr lang="cs-CZ" altLang="cs-CZ" sz="3200" b="1" dirty="0">
                <a:solidFill>
                  <a:srgbClr val="002060"/>
                </a:solidFill>
              </a:rPr>
              <a:t>Požadovaná přesnost měření </a:t>
            </a:r>
            <a:r>
              <a:rPr lang="cs-CZ" altLang="cs-CZ" sz="3200" b="1" dirty="0">
                <a:solidFill>
                  <a:srgbClr val="FF6600"/>
                </a:solidFill>
              </a:rPr>
              <a:t>± 0,1 m.s</a:t>
            </a:r>
            <a:r>
              <a:rPr lang="cs-CZ" altLang="cs-CZ" sz="3200" b="1" baseline="30000" dirty="0">
                <a:solidFill>
                  <a:srgbClr val="FF6600"/>
                </a:solidFill>
              </a:rPr>
              <a:t>-1</a:t>
            </a:r>
            <a:r>
              <a:rPr lang="cs-CZ" altLang="cs-CZ" sz="3200" b="1" dirty="0">
                <a:solidFill>
                  <a:srgbClr val="002060"/>
                </a:solidFill>
              </a:rPr>
              <a:t>,</a:t>
            </a:r>
            <a:r>
              <a:rPr lang="cs-CZ" altLang="cs-CZ" sz="3200" b="1" dirty="0">
                <a:solidFill>
                  <a:srgbClr val="FFFF00"/>
                </a:solidFill>
              </a:rPr>
              <a:t> </a:t>
            </a:r>
            <a:r>
              <a:rPr lang="cs-CZ" altLang="cs-CZ" sz="3200" b="1" dirty="0">
                <a:solidFill>
                  <a:srgbClr val="002060"/>
                </a:solidFill>
              </a:rPr>
              <a:t>vhodná přesnost </a:t>
            </a:r>
            <a:r>
              <a:rPr lang="cs-CZ" altLang="cs-CZ" sz="3200" b="1" dirty="0">
                <a:solidFill>
                  <a:srgbClr val="FF6600"/>
                </a:solidFill>
              </a:rPr>
              <a:t>± 0,05 m.s</a:t>
            </a:r>
            <a:r>
              <a:rPr lang="cs-CZ" altLang="cs-CZ" sz="3200" b="1" baseline="30000" dirty="0">
                <a:solidFill>
                  <a:srgbClr val="FF6600"/>
                </a:solidFill>
              </a:rPr>
              <a:t>-1</a:t>
            </a:r>
            <a:r>
              <a:rPr lang="cs-CZ" altLang="cs-CZ" sz="3200" dirty="0">
                <a:solidFill>
                  <a:srgbClr val="FFFF00"/>
                </a:solidFill>
              </a:rPr>
              <a:t> </a:t>
            </a:r>
            <a:r>
              <a:rPr lang="cs-CZ" altLang="cs-CZ" sz="3200" dirty="0">
                <a:solidFill>
                  <a:srgbClr val="00B050"/>
                </a:solidFill>
              </a:rPr>
              <a:t>(0,01 ?)</a:t>
            </a:r>
            <a:endParaRPr lang="cs-CZ" altLang="cs-CZ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65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Nadpis 1"/>
          <p:cNvSpPr>
            <a:spLocks noGrp="1"/>
          </p:cNvSpPr>
          <p:nvPr>
            <p:ph type="title"/>
          </p:nvPr>
        </p:nvSpPr>
        <p:spPr>
          <a:xfrm>
            <a:off x="1981200" y="549276"/>
            <a:ext cx="8229600" cy="1223963"/>
          </a:xfrm>
        </p:spPr>
        <p:txBody>
          <a:bodyPr/>
          <a:lstStyle/>
          <a:p>
            <a:pPr algn="l"/>
            <a:r>
              <a:rPr lang="cs-CZ" altLang="cs-CZ" sz="2400" b="1" dirty="0"/>
              <a:t>Lopatkový anemometr                   </a:t>
            </a:r>
            <a:r>
              <a:rPr lang="cs-CZ" altLang="cs-CZ" sz="2400" b="1" dirty="0" err="1"/>
              <a:t>Termoanemometr</a:t>
            </a:r>
            <a:r>
              <a:rPr lang="cs-CZ" altLang="cs-CZ" sz="2400" dirty="0"/>
              <a:t/>
            </a:r>
            <a:br>
              <a:rPr lang="cs-CZ" altLang="cs-CZ" sz="2400" dirty="0"/>
            </a:br>
            <a:r>
              <a:rPr lang="cs-CZ" altLang="cs-CZ" sz="2400" dirty="0"/>
              <a:t>                                                           </a:t>
            </a:r>
            <a:r>
              <a:rPr lang="cs-CZ" altLang="cs-CZ" sz="2000" dirty="0"/>
              <a:t>(žhavená kulička, vlákno)</a:t>
            </a:r>
            <a:endParaRPr lang="cs-CZ" altLang="cs-CZ" sz="2400" dirty="0"/>
          </a:p>
        </p:txBody>
      </p:sp>
      <p:pic>
        <p:nvPicPr>
          <p:cNvPr id="49155" name="Zástupný symbol pro obsah 3" descr="http://www.meteostanice.cz/Fotografie/Zbozi/Original/m318-01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95551" y="2349500"/>
            <a:ext cx="2962275" cy="3589338"/>
          </a:xfrm>
        </p:spPr>
      </p:pic>
      <p:sp>
        <p:nvSpPr>
          <p:cNvPr id="49156" name="TextovéPole 4"/>
          <p:cNvSpPr txBox="1">
            <a:spLocks noChangeArrowheads="1"/>
          </p:cNvSpPr>
          <p:nvPr/>
        </p:nvSpPr>
        <p:spPr bwMode="auto">
          <a:xfrm>
            <a:off x="2566989" y="1916113"/>
            <a:ext cx="597693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/>
              <a:t>0,4 až 30 m/s                                                0,1 až 25 m/s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/>
              <a:t>                             teplota 0 až 50 °C</a:t>
            </a:r>
          </a:p>
        </p:txBody>
      </p:sp>
      <p:sp>
        <p:nvSpPr>
          <p:cNvPr id="7" name="Obdélník 6"/>
          <p:cNvSpPr/>
          <p:nvPr/>
        </p:nvSpPr>
        <p:spPr>
          <a:xfrm>
            <a:off x="2927351" y="3536951"/>
            <a:ext cx="576263" cy="11271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pic>
        <p:nvPicPr>
          <p:cNvPr id="49158" name="Obrázek 7" descr="http://www.meteostanice.cz/Fotografie/Zbozi/Original/m322-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900" y="2205038"/>
            <a:ext cx="2838450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9" name="TextovéPole 8"/>
          <p:cNvSpPr txBox="1">
            <a:spLocks noChangeArrowheads="1"/>
          </p:cNvSpPr>
          <p:nvPr/>
        </p:nvSpPr>
        <p:spPr bwMode="auto">
          <a:xfrm>
            <a:off x="8904289" y="3284538"/>
            <a:ext cx="13684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rozlišení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0,01 m/s</a:t>
            </a:r>
          </a:p>
        </p:txBody>
      </p:sp>
      <p:pic>
        <p:nvPicPr>
          <p:cNvPr id="4916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7326" y="1196975"/>
            <a:ext cx="12160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018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b="1">
                <a:solidFill>
                  <a:srgbClr val="002060"/>
                </a:solidFill>
              </a:rPr>
              <a:t>Kalibrace přístrojů</a:t>
            </a:r>
          </a:p>
        </p:txBody>
      </p:sp>
      <p:sp>
        <p:nvSpPr>
          <p:cNvPr id="51203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30000"/>
              </a:lnSpc>
              <a:buFontTx/>
              <a:buNone/>
            </a:pPr>
            <a:r>
              <a:rPr lang="cs-CZ" altLang="cs-CZ" sz="3600" b="1" dirty="0">
                <a:solidFill>
                  <a:srgbClr val="FFFF00"/>
                </a:solidFill>
              </a:rPr>
              <a:t>   </a:t>
            </a:r>
            <a:r>
              <a:rPr lang="cs-CZ" altLang="cs-CZ" sz="3600" b="1" dirty="0"/>
              <a:t>Všechny používané nejsou stanovena měřidla, přesto musí mít platnou kalibraci provedenou akreditovanou kalibrační laboratoří. </a:t>
            </a:r>
          </a:p>
        </p:txBody>
      </p:sp>
    </p:spTree>
    <p:extLst>
      <p:ext uri="{BB962C8B-B14F-4D97-AF65-F5344CB8AC3E}">
        <p14:creationId xmlns:p14="http://schemas.microsoft.com/office/powerpoint/2010/main" val="210884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207568" y="2204864"/>
            <a:ext cx="6840760" cy="990600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79576" y="765176"/>
            <a:ext cx="7560840" cy="5688013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spcAft>
                <a:spcPct val="20000"/>
              </a:spcAft>
            </a:pPr>
            <a:r>
              <a:rPr lang="cs-CZ" altLang="cs-CZ" sz="2800" b="1" dirty="0">
                <a:solidFill>
                  <a:srgbClr val="800000"/>
                </a:solidFill>
              </a:rPr>
              <a:t>č. </a:t>
            </a:r>
            <a:r>
              <a:rPr lang="cs-CZ" altLang="cs-CZ" sz="2800" dirty="0">
                <a:solidFill>
                  <a:srgbClr val="800000"/>
                </a:solidFill>
              </a:rPr>
              <a:t> </a:t>
            </a:r>
            <a:r>
              <a:rPr lang="cs-CZ" altLang="cs-CZ" sz="2800" b="1" dirty="0">
                <a:solidFill>
                  <a:srgbClr val="800000"/>
                </a:solidFill>
              </a:rPr>
              <a:t>350/2012 Sb.</a:t>
            </a:r>
            <a:r>
              <a:rPr lang="cs-CZ" altLang="cs-CZ" sz="2800" b="1" dirty="0"/>
              <a:t>, o územním plánování </a:t>
            </a:r>
            <a:br>
              <a:rPr lang="cs-CZ" altLang="cs-CZ" sz="2800" b="1" dirty="0"/>
            </a:br>
            <a:r>
              <a:rPr lang="cs-CZ" altLang="cs-CZ" sz="2800" b="1" dirty="0"/>
              <a:t>a stavebním řádu (stavební zákon),</a:t>
            </a:r>
            <a:br>
              <a:rPr lang="cs-CZ" altLang="cs-CZ" sz="2800" b="1" dirty="0"/>
            </a:br>
            <a:r>
              <a:rPr lang="cs-CZ" altLang="cs-CZ" sz="2800" b="1" dirty="0">
                <a:solidFill>
                  <a:srgbClr val="000066"/>
                </a:solidFill>
              </a:rPr>
              <a:t>č. 258/2000 Sb.</a:t>
            </a:r>
            <a:r>
              <a:rPr lang="cs-CZ" altLang="cs-CZ" sz="2800" b="1" dirty="0"/>
              <a:t>, o ochraně veřejného zdraví</a:t>
            </a:r>
            <a:r>
              <a:rPr lang="cs-CZ" altLang="cs-CZ" sz="2800" dirty="0"/>
              <a:t>,</a:t>
            </a:r>
            <a:r>
              <a:rPr lang="cs-CZ" altLang="cs-CZ" sz="2800" b="1" dirty="0"/>
              <a:t> </a:t>
            </a:r>
            <a:br>
              <a:rPr lang="cs-CZ" altLang="cs-CZ" sz="2800" b="1" dirty="0"/>
            </a:br>
            <a:r>
              <a:rPr lang="cs-CZ" altLang="cs-CZ" sz="2800" b="1" dirty="0"/>
              <a:t>v platném znění</a:t>
            </a:r>
            <a:br>
              <a:rPr lang="cs-CZ" altLang="cs-CZ" sz="2800" b="1" dirty="0"/>
            </a:br>
            <a:r>
              <a:rPr lang="cs-CZ" altLang="cs-CZ" sz="2800" b="1" dirty="0">
                <a:solidFill>
                  <a:srgbClr val="800000"/>
                </a:solidFill>
              </a:rPr>
              <a:t>č. 262/2006 Sb.</a:t>
            </a:r>
            <a:r>
              <a:rPr lang="cs-CZ" altLang="cs-CZ" sz="2800" b="1" dirty="0"/>
              <a:t>, zákoník práce </a:t>
            </a:r>
            <a:br>
              <a:rPr lang="cs-CZ" altLang="cs-CZ" sz="2800" b="1" dirty="0"/>
            </a:br>
            <a:r>
              <a:rPr lang="cs-CZ" altLang="cs-CZ" sz="2800" b="1" dirty="0">
                <a:solidFill>
                  <a:srgbClr val="800000"/>
                </a:solidFill>
              </a:rPr>
              <a:t>č. 309/2006 Sb.</a:t>
            </a:r>
            <a:r>
              <a:rPr lang="cs-CZ" altLang="cs-CZ" sz="2800" b="1" dirty="0"/>
              <a:t>, o zajištění dalších podmínek bezpečnosti a ochrany zdraví při práci,</a:t>
            </a:r>
            <a:br>
              <a:rPr lang="cs-CZ" altLang="cs-CZ" sz="2800" b="1" dirty="0"/>
            </a:br>
            <a:r>
              <a:rPr lang="cs-CZ" altLang="cs-CZ" sz="2800" b="1" dirty="0">
                <a:solidFill>
                  <a:srgbClr val="000066"/>
                </a:solidFill>
              </a:rPr>
              <a:t>č. 18/1997 Sb.</a:t>
            </a:r>
            <a:r>
              <a:rPr lang="cs-CZ" altLang="cs-CZ" sz="2800" b="1" dirty="0"/>
              <a:t>, o mírovém využívání jaderné energie a ionizujícího záření</a:t>
            </a:r>
            <a:r>
              <a:rPr lang="cs-CZ" altLang="cs-CZ" sz="2800" dirty="0"/>
              <a:t>, </a:t>
            </a:r>
            <a:r>
              <a:rPr lang="cs-CZ" altLang="cs-CZ" sz="2800" b="1" dirty="0"/>
              <a:t>ve znění zákona </a:t>
            </a:r>
            <a:r>
              <a:rPr lang="cs-CZ" altLang="cs-CZ" sz="2800" dirty="0"/>
              <a:t/>
            </a:r>
            <a:br>
              <a:rPr lang="cs-CZ" altLang="cs-CZ" sz="2800" dirty="0"/>
            </a:br>
            <a:r>
              <a:rPr lang="cs-CZ" altLang="cs-CZ" sz="2800" b="1" dirty="0">
                <a:solidFill>
                  <a:srgbClr val="000066"/>
                </a:solidFill>
              </a:rPr>
              <a:t>č.13/2002 Sb.     …. </a:t>
            </a:r>
            <a:r>
              <a:rPr lang="cs-CZ" altLang="cs-CZ" sz="2000" b="1" dirty="0">
                <a:solidFill>
                  <a:srgbClr val="000066"/>
                </a:solidFill>
              </a:rPr>
              <a:t>chemický,  o odpadech, o léčivech  </a:t>
            </a:r>
            <a:r>
              <a:rPr lang="cs-CZ" altLang="cs-CZ" sz="1800" b="1" dirty="0">
                <a:solidFill>
                  <a:srgbClr val="000066"/>
                </a:solidFill>
              </a:rPr>
              <a:t>….</a:t>
            </a:r>
            <a:endParaRPr lang="cs-CZ" altLang="cs-CZ" sz="1800" dirty="0">
              <a:solidFill>
                <a:srgbClr val="000066"/>
              </a:solidFill>
            </a:endParaRP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08213" y="404814"/>
            <a:ext cx="6400800" cy="720725"/>
          </a:xfrm>
        </p:spPr>
        <p:txBody>
          <a:bodyPr/>
          <a:lstStyle/>
          <a:p>
            <a:pPr eaLnBrk="1" hangingPunct="1"/>
            <a:r>
              <a:rPr lang="cs-CZ" altLang="cs-CZ" b="1" dirty="0" smtClean="0">
                <a:solidFill>
                  <a:schemeClr val="tx1"/>
                </a:solidFill>
              </a:rPr>
              <a:t>ZÁKONY</a:t>
            </a:r>
          </a:p>
        </p:txBody>
      </p:sp>
    </p:spTree>
    <p:extLst>
      <p:ext uri="{BB962C8B-B14F-4D97-AF65-F5344CB8AC3E}">
        <p14:creationId xmlns:p14="http://schemas.microsoft.com/office/powerpoint/2010/main" val="407997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03388" y="287338"/>
            <a:ext cx="8964612" cy="792162"/>
          </a:xfrm>
        </p:spPr>
        <p:txBody>
          <a:bodyPr/>
          <a:lstStyle/>
          <a:p>
            <a:pPr eaLnBrk="1" hangingPunct="1"/>
            <a:r>
              <a:rPr lang="cs-CZ" altLang="cs-CZ" sz="3200" b="1"/>
              <a:t>Prováděcí předpisy k zákonům … (MZ ČR)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92314" y="1268413"/>
            <a:ext cx="8675687" cy="5256212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120000"/>
              </a:lnSpc>
              <a:spcAft>
                <a:spcPct val="50000"/>
              </a:spcAft>
              <a:buClr>
                <a:srgbClr val="FF0000"/>
              </a:buClr>
              <a:buFont typeface="Wingdings" panose="05000000000000000000" pitchFamily="2" charset="2"/>
              <a:buChar char="ü"/>
              <a:defRPr/>
            </a:pPr>
            <a:r>
              <a:rPr lang="cs-CZ" sz="2400" b="1" u="sng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NV č. 93/2012 Sb.</a:t>
            </a:r>
            <a:r>
              <a:rPr lang="cs-CZ" sz="24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</a:t>
            </a:r>
            <a:r>
              <a:rPr lang="cs-CZ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kterým se mění NV č. 361/2007 Sb. </a:t>
            </a:r>
            <a:br>
              <a:rPr lang="cs-CZ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cs-CZ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pracovní prostředí; NV č. 9/2013 Sb., kterým se mění …</a:t>
            </a:r>
          </a:p>
          <a:p>
            <a:pPr eaLnBrk="1" hangingPunct="1">
              <a:lnSpc>
                <a:spcPct val="120000"/>
              </a:lnSpc>
              <a:spcAft>
                <a:spcPct val="50000"/>
              </a:spcAft>
              <a:buClr>
                <a:srgbClr val="FF0000"/>
              </a:buClr>
              <a:buFont typeface="Wingdings" panose="05000000000000000000" pitchFamily="2" charset="2"/>
              <a:buChar char="ü"/>
              <a:defRPr/>
            </a:pPr>
            <a:r>
              <a:rPr lang="cs-CZ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Vyhláška č. 137/2004 Sb.</a:t>
            </a:r>
            <a:r>
              <a:rPr lang="cs-CZ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cs-CZ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– stravování</a:t>
            </a:r>
            <a:br>
              <a:rPr lang="cs-CZ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cs-CZ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ve znění vyhlášky č. 602/2006 Sb.</a:t>
            </a:r>
          </a:p>
          <a:p>
            <a:pPr eaLnBrk="1" hangingPunct="1">
              <a:lnSpc>
                <a:spcPct val="120000"/>
              </a:lnSpc>
              <a:spcAft>
                <a:spcPct val="50000"/>
              </a:spcAft>
              <a:buClr>
                <a:srgbClr val="FF0000"/>
              </a:buClr>
              <a:buFont typeface="Wingdings" panose="05000000000000000000" pitchFamily="2" charset="2"/>
              <a:buChar char="ü"/>
              <a:defRPr/>
            </a:pPr>
            <a:r>
              <a:rPr lang="cs-CZ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Vyhláška č. </a:t>
            </a:r>
            <a:r>
              <a:rPr lang="cs-CZ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410/2005 Sb.</a:t>
            </a:r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cs-CZ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- školství</a:t>
            </a:r>
            <a:r>
              <a:rPr lang="cs-CZ" sz="2400" b="1" dirty="0"/>
              <a:t> </a:t>
            </a:r>
            <a:br>
              <a:rPr lang="cs-CZ" sz="2400" b="1" dirty="0"/>
            </a:br>
            <a:r>
              <a:rPr lang="cs-CZ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 znění vyhlášky č.</a:t>
            </a:r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343/2009 Sb.</a:t>
            </a:r>
            <a:r>
              <a:rPr lang="cs-CZ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cs-CZ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120000"/>
              </a:lnSpc>
              <a:spcAft>
                <a:spcPct val="50000"/>
              </a:spcAft>
              <a:buClr>
                <a:srgbClr val="FF0000"/>
              </a:buClr>
              <a:buFont typeface="Wingdings" panose="05000000000000000000" pitchFamily="2" charset="2"/>
              <a:buChar char="ü"/>
              <a:defRPr/>
            </a:pPr>
            <a:r>
              <a:rPr lang="cs-CZ" sz="2400" b="1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Vyhláška č. 238/2011 Sb.</a:t>
            </a:r>
            <a:r>
              <a:rPr lang="cs-CZ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cs-CZ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– bazény</a:t>
            </a:r>
            <a:endParaRPr lang="cs-CZ" sz="2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120000"/>
              </a:lnSpc>
              <a:spcAft>
                <a:spcPct val="50000"/>
              </a:spcAft>
              <a:buClr>
                <a:srgbClr val="FF0000"/>
              </a:buClr>
              <a:buFont typeface="Wingdings" panose="05000000000000000000" pitchFamily="2" charset="2"/>
              <a:buChar char="ü"/>
              <a:defRPr/>
            </a:pPr>
            <a:r>
              <a:rPr lang="cs-CZ" sz="2400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Vyhláška č. 6/2003 Sb.</a:t>
            </a:r>
            <a:r>
              <a:rPr lang="cs-CZ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cs-CZ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– pobytové prostory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cs-CZ" sz="2000" b="1" dirty="0"/>
              <a:t>    </a:t>
            </a:r>
          </a:p>
        </p:txBody>
      </p:sp>
      <p:sp>
        <p:nvSpPr>
          <p:cNvPr id="9220" name="Line 4"/>
          <p:cNvSpPr>
            <a:spLocks noChangeShapeType="1"/>
          </p:cNvSpPr>
          <p:nvPr/>
        </p:nvSpPr>
        <p:spPr bwMode="auto">
          <a:xfrm>
            <a:off x="1703388" y="1052513"/>
            <a:ext cx="8964612" cy="0"/>
          </a:xfrm>
          <a:prstGeom prst="line">
            <a:avLst/>
          </a:prstGeom>
          <a:noFill/>
          <a:ln w="38100">
            <a:solidFill>
              <a:srgbClr val="CC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684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703388" y="287338"/>
            <a:ext cx="8964612" cy="792162"/>
          </a:xfrm>
        </p:spPr>
        <p:txBody>
          <a:bodyPr/>
          <a:lstStyle/>
          <a:p>
            <a:pPr eaLnBrk="1" hangingPunct="1"/>
            <a:endParaRPr lang="cs-CZ" altLang="cs-CZ" sz="3200" b="1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03388" y="692151"/>
            <a:ext cx="8964612" cy="5832475"/>
          </a:xfrm>
        </p:spPr>
        <p:txBody>
          <a:bodyPr/>
          <a:lstStyle/>
          <a:p>
            <a:pPr eaLnBrk="1" hangingPunct="1">
              <a:lnSpc>
                <a:spcPct val="110000"/>
              </a:lnSpc>
              <a:spcBef>
                <a:spcPct val="0"/>
              </a:spcBef>
              <a:spcAft>
                <a:spcPct val="35000"/>
              </a:spcAft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cs-CZ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NV č. 272/2011 Sb. – o ochraně před nepříznivými </a:t>
            </a:r>
            <a:br>
              <a:rPr lang="cs-CZ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cs-CZ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účinky hluku a vibrací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spcAft>
                <a:spcPct val="35000"/>
              </a:spcAft>
              <a:buClr>
                <a:srgbClr val="FF0000"/>
              </a:buClr>
              <a:buFont typeface="Wingdings" pitchFamily="2" charset="2"/>
              <a:buNone/>
              <a:defRPr/>
            </a:pPr>
            <a:endParaRPr lang="cs-CZ" b="1" dirty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spcAft>
                <a:spcPct val="35000"/>
              </a:spcAft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cs-CZ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NV č. 106/2010 Sb., </a:t>
            </a:r>
            <a:r>
              <a:rPr lang="cs-CZ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kterým se mění </a:t>
            </a:r>
            <a:br>
              <a:rPr lang="cs-CZ" b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cs-CZ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NV č. 1/2008 Sb., </a:t>
            </a:r>
            <a:r>
              <a:rPr lang="cs-CZ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 ochraně zdraví před neionizujícím zářením</a:t>
            </a:r>
            <a:r>
              <a:rPr lang="cs-CZ" dirty="0" smtClean="0"/>
              <a:t> </a:t>
            </a:r>
            <a:endParaRPr lang="cs-CZ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spcAft>
                <a:spcPct val="35000"/>
              </a:spcAft>
              <a:buClr>
                <a:srgbClr val="FF0000"/>
              </a:buClr>
              <a:buFont typeface="Wingdings" pitchFamily="2" charset="2"/>
              <a:buNone/>
              <a:defRPr/>
            </a:pPr>
            <a:endParaRPr lang="cs-CZ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spcAft>
                <a:spcPct val="35000"/>
              </a:spcAft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cs-CZ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Vyhláška č. 107/2013 Sb. </a:t>
            </a:r>
            <a:r>
              <a:rPr lang="cs-CZ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– kategorizace prací</a:t>
            </a:r>
            <a:endParaRPr lang="cs-CZ" b="1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cs-CZ" b="1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371871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992314" y="692151"/>
            <a:ext cx="6984007" cy="936625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9"/>
            <a:ext cx="8229600" cy="130175"/>
          </a:xfrm>
        </p:spPr>
        <p:txBody>
          <a:bodyPr>
            <a:normAutofit fontScale="90000"/>
          </a:bodyPr>
          <a:lstStyle/>
          <a:p>
            <a:pPr eaLnBrk="1" hangingPunct="1"/>
            <a:endParaRPr lang="cs-CZ" altLang="cs-CZ" sz="400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620713"/>
            <a:ext cx="7859216" cy="550545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spcBef>
                <a:spcPct val="0"/>
              </a:spcBef>
              <a:spcAft>
                <a:spcPct val="30000"/>
              </a:spcAft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cs-CZ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MMR Vyhláška č. 268/2009 Sb. – stavební vyhláška, ve znění vyhlášky č. 20/2012 Sb.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spcAft>
                <a:spcPct val="30000"/>
              </a:spcAft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cs-CZ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MZ + </a:t>
            </a:r>
            <a:r>
              <a:rPr lang="cs-CZ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MZe</a:t>
            </a:r>
            <a:r>
              <a:rPr lang="cs-CZ" b="1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Vyhláška č. 84/2008 Sb.</a:t>
            </a:r>
            <a:r>
              <a:rPr lang="cs-CZ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cs-CZ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– </a:t>
            </a:r>
            <a:br>
              <a:rPr lang="cs-CZ" b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cs-CZ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o správné lékárenské praxi ……..</a:t>
            </a:r>
            <a:endParaRPr lang="cs-CZ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spcAft>
                <a:spcPct val="30000"/>
              </a:spcAft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cs-CZ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NV č. 101/2005 Sb. </a:t>
            </a:r>
            <a:r>
              <a:rPr lang="cs-CZ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– o podrob. požadavcích </a:t>
            </a:r>
            <a:br>
              <a:rPr lang="cs-CZ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cs-CZ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 pracoviště</a:t>
            </a:r>
            <a:endParaRPr lang="cs-CZ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spcAft>
                <a:spcPct val="30000"/>
              </a:spcAft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cs-CZ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SÚJB</a:t>
            </a:r>
            <a:r>
              <a:rPr lang="cs-CZ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cs-CZ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Vyhláška č. 307/2002 Sb., č. 499/2005 Sb.</a:t>
            </a:r>
            <a:r>
              <a:rPr lang="cs-CZ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br>
              <a:rPr lang="cs-CZ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cs-CZ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– o radiační ochraně</a:t>
            </a:r>
          </a:p>
          <a:p>
            <a:pPr eaLnBrk="1" hangingPunct="1">
              <a:defRPr/>
            </a:pPr>
            <a:r>
              <a:rPr lang="cs-CZ" dirty="0" smtClean="0"/>
              <a:t>………..</a:t>
            </a:r>
          </a:p>
        </p:txBody>
      </p:sp>
    </p:spTree>
    <p:extLst>
      <p:ext uri="{BB962C8B-B14F-4D97-AF65-F5344CB8AC3E}">
        <p14:creationId xmlns:p14="http://schemas.microsoft.com/office/powerpoint/2010/main" val="136100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2400" b="1" i="1"/>
              <a:t>Platné předpisy stanovující limity pro jednotlivé faktory vnitřního prostředí</a:t>
            </a:r>
            <a:r>
              <a:rPr lang="cs-CZ" altLang="cs-CZ" sz="4000"/>
              <a:t> </a:t>
            </a:r>
            <a:r>
              <a:rPr lang="cs-CZ" altLang="cs-CZ" sz="2400" b="1"/>
              <a:t>+</a:t>
            </a:r>
            <a:r>
              <a:rPr lang="cs-CZ" altLang="cs-CZ" sz="4000" b="1"/>
              <a:t> </a:t>
            </a:r>
            <a:r>
              <a:rPr lang="cs-CZ" altLang="cs-CZ" sz="2400" b="1" i="1"/>
              <a:t>požadavky na větrání</a:t>
            </a:r>
            <a:endParaRPr lang="cs-CZ" altLang="cs-CZ" sz="2400" b="1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cs-CZ" altLang="cs-CZ" smtClean="0"/>
          </a:p>
        </p:txBody>
      </p:sp>
      <p:pic>
        <p:nvPicPr>
          <p:cNvPr id="12292" name="Picture 4" descr="C515EC85"/>
          <p:cNvPicPr>
            <a:picLocks noChangeAspect="1" noChangeArrowheads="1"/>
          </p:cNvPicPr>
          <p:nvPr/>
        </p:nvPicPr>
        <p:blipFill>
          <a:blip r:embed="rId2">
            <a:lum bright="-30000"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412876"/>
            <a:ext cx="8964613" cy="417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3216275" y="1920875"/>
            <a:ext cx="3600450" cy="584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600" b="1"/>
              <a:t>NV č. 9/2013 Sb., č. 93/2012 Sb., </a:t>
            </a:r>
            <a:br>
              <a:rPr lang="cs-CZ" altLang="cs-CZ" sz="1600" b="1"/>
            </a:br>
            <a:r>
              <a:rPr lang="cs-CZ" altLang="cs-CZ" sz="1600" b="1"/>
              <a:t>č. 68/2010 Sb., </a:t>
            </a:r>
            <a:r>
              <a:rPr lang="cs-CZ" altLang="cs-CZ" sz="1600" b="1">
                <a:solidFill>
                  <a:srgbClr val="FF0000"/>
                </a:solidFill>
              </a:rPr>
              <a:t>č. 361/2007 Sb. </a:t>
            </a:r>
          </a:p>
        </p:txBody>
      </p:sp>
      <p:cxnSp>
        <p:nvCxnSpPr>
          <p:cNvPr id="3" name="Přímá spojnice 2"/>
          <p:cNvCxnSpPr/>
          <p:nvPr/>
        </p:nvCxnSpPr>
        <p:spPr>
          <a:xfrm>
            <a:off x="8031164" y="2570163"/>
            <a:ext cx="72072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Přímá spojnice 4"/>
          <p:cNvCxnSpPr/>
          <p:nvPr/>
        </p:nvCxnSpPr>
        <p:spPr>
          <a:xfrm>
            <a:off x="7680325" y="3213100"/>
            <a:ext cx="7112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>
            <a:off x="8751888" y="4437063"/>
            <a:ext cx="8001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/>
        </p:nvCxnSpPr>
        <p:spPr>
          <a:xfrm>
            <a:off x="6959601" y="5229225"/>
            <a:ext cx="72072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Přímá spojnice 3"/>
          <p:cNvCxnSpPr/>
          <p:nvPr/>
        </p:nvCxnSpPr>
        <p:spPr>
          <a:xfrm>
            <a:off x="1862642" y="4778044"/>
            <a:ext cx="84969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557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703389" y="274638"/>
            <a:ext cx="8713787" cy="1401762"/>
          </a:xfrm>
        </p:spPr>
        <p:txBody>
          <a:bodyPr/>
          <a:lstStyle/>
          <a:p>
            <a:pPr eaLnBrk="1" hangingPunct="1">
              <a:defRPr/>
            </a:pPr>
            <a:r>
              <a:rPr lang="cs-CZ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MIKROKLIMATICKÉ PARAMETRY</a:t>
            </a:r>
            <a:br>
              <a:rPr lang="cs-CZ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cs-CZ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ovlivňující vztah „prostředí – člověk“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59150" y="1935163"/>
            <a:ext cx="6851650" cy="4191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Blip>
                <a:blip r:embed="rId2"/>
              </a:buBlip>
              <a:defRPr/>
            </a:pPr>
            <a:r>
              <a:rPr lang="cs-CZ" sz="3600" b="1">
                <a:solidFill>
                  <a:schemeClr val="hlink"/>
                </a:solidFill>
              </a:rPr>
              <a:t> </a:t>
            </a:r>
            <a:r>
              <a:rPr lang="cs-CZ" sz="3600" b="1">
                <a:effectLst>
                  <a:outerShdw blurRad="38100" dist="38100" dir="2700000" algn="tl">
                    <a:srgbClr val="C0C0C0"/>
                  </a:outerShdw>
                </a:effectLst>
              </a:rPr>
              <a:t>teploty vzduchu</a:t>
            </a:r>
          </a:p>
          <a:p>
            <a:pPr eaLnBrk="1" hangingPunct="1">
              <a:lnSpc>
                <a:spcPct val="120000"/>
              </a:lnSpc>
              <a:buFontTx/>
              <a:buBlip>
                <a:blip r:embed="rId2"/>
              </a:buBlip>
              <a:defRPr/>
            </a:pPr>
            <a:r>
              <a:rPr lang="cs-CZ" sz="3600" b="1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cs-CZ" sz="36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vlhkost vzduchu</a:t>
            </a:r>
          </a:p>
          <a:p>
            <a:pPr eaLnBrk="1" hangingPunct="1">
              <a:lnSpc>
                <a:spcPct val="120000"/>
              </a:lnSpc>
              <a:buFontTx/>
              <a:buBlip>
                <a:blip r:embed="rId2"/>
              </a:buBlip>
              <a:defRPr/>
            </a:pPr>
            <a:r>
              <a:rPr lang="cs-CZ" sz="3600" b="1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cs-CZ" sz="36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rychlost proudění vzduchu</a:t>
            </a:r>
          </a:p>
          <a:p>
            <a:pPr eaLnBrk="1" hangingPunct="1">
              <a:lnSpc>
                <a:spcPct val="120000"/>
              </a:lnSpc>
              <a:buFontTx/>
              <a:buBlip>
                <a:blip r:embed="rId2"/>
              </a:buBlip>
              <a:defRPr/>
            </a:pPr>
            <a:r>
              <a:rPr lang="cs-CZ" sz="3600" b="1">
                <a:solidFill>
                  <a:srgbClr val="CCFF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cs-CZ" sz="36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barometrický tlak</a:t>
            </a:r>
            <a:br>
              <a:rPr lang="cs-CZ" sz="36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cs-CZ" sz="3600" b="1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8472488" y="6370638"/>
            <a:ext cx="18716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 b="1">
                <a:solidFill>
                  <a:srgbClr val="FF0000"/>
                </a:solidFill>
                <a:latin typeface="Garamond" pitchFamily="18" charset="0"/>
              </a:rPr>
              <a:t>       </a:t>
            </a:r>
          </a:p>
        </p:txBody>
      </p:sp>
    </p:spTree>
    <p:extLst>
      <p:ext uri="{BB962C8B-B14F-4D97-AF65-F5344CB8AC3E}">
        <p14:creationId xmlns:p14="http://schemas.microsoft.com/office/powerpoint/2010/main" val="20832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autoUpdateAnimBg="0"/>
      <p:bldP spid="24579" grpId="0" build="p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4000" b="1" dirty="0">
                <a:solidFill>
                  <a:srgbClr val="800000"/>
                </a:solidFill>
              </a:rPr>
              <a:t>Hodnocení MKL</a:t>
            </a:r>
          </a:p>
        </p:txBody>
      </p:sp>
      <p:sp>
        <p:nvSpPr>
          <p:cNvPr id="52227" name="Zástupný symbol pro obsah 2"/>
          <p:cNvSpPr>
            <a:spLocks noGrp="1"/>
          </p:cNvSpPr>
          <p:nvPr>
            <p:ph idx="1"/>
          </p:nvPr>
        </p:nvSpPr>
        <p:spPr>
          <a:xfrm>
            <a:off x="1981200" y="2132857"/>
            <a:ext cx="8229600" cy="3993307"/>
          </a:xfrm>
        </p:spPr>
        <p:txBody>
          <a:bodyPr/>
          <a:lstStyle/>
          <a:p>
            <a:pPr marL="0" indent="0" algn="ctr">
              <a:buNone/>
            </a:pPr>
            <a:r>
              <a:rPr lang="cs-CZ" altLang="cs-CZ" sz="3600" b="1" dirty="0"/>
              <a:t>Pracovní prostředí</a:t>
            </a:r>
          </a:p>
          <a:p>
            <a:pPr marL="0" indent="0" algn="ctr">
              <a:buNone/>
            </a:pPr>
            <a:endParaRPr lang="cs-CZ" altLang="cs-CZ" sz="3600" b="1" dirty="0"/>
          </a:p>
          <a:p>
            <a:pPr marL="0" indent="0" algn="ctr">
              <a:buNone/>
            </a:pPr>
            <a:r>
              <a:rPr lang="cs-CZ" altLang="cs-CZ" sz="3600" b="1" dirty="0"/>
              <a:t>NV č. 361/2007 Sb. </a:t>
            </a:r>
            <a:br>
              <a:rPr lang="cs-CZ" altLang="cs-CZ" sz="3600" b="1" dirty="0"/>
            </a:br>
            <a:r>
              <a:rPr lang="cs-CZ" altLang="cs-CZ" sz="3600" b="1" dirty="0"/>
              <a:t>ve znění NV č. 93/2012 Sb.</a:t>
            </a:r>
          </a:p>
        </p:txBody>
      </p:sp>
    </p:spTree>
    <p:extLst>
      <p:ext uri="{BB962C8B-B14F-4D97-AF65-F5344CB8AC3E}">
        <p14:creationId xmlns:p14="http://schemas.microsoft.com/office/powerpoint/2010/main" val="99971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640014" y="476250"/>
            <a:ext cx="7629525" cy="5556250"/>
          </a:xfrm>
        </p:spPr>
        <p:txBody>
          <a:bodyPr/>
          <a:lstStyle/>
          <a:p>
            <a:pPr algn="l"/>
            <a:r>
              <a:rPr lang="cs-CZ" altLang="cs-CZ" b="1" dirty="0" smtClean="0">
                <a:solidFill>
                  <a:schemeClr val="tx1"/>
                </a:solidFill>
              </a:rPr>
              <a:t>Nadměrná tepelná zátěž </a:t>
            </a:r>
            <a:br>
              <a:rPr lang="cs-CZ" altLang="cs-CZ" b="1" dirty="0" smtClean="0">
                <a:solidFill>
                  <a:schemeClr val="tx1"/>
                </a:solidFill>
              </a:rPr>
            </a:br>
            <a:r>
              <a:rPr lang="cs-CZ" altLang="cs-CZ" b="1" dirty="0" smtClean="0">
                <a:solidFill>
                  <a:schemeClr val="tx1"/>
                </a:solidFill>
              </a:rPr>
              <a:t>i nadměrná chladová zátěž organismu  jsou definovány</a:t>
            </a:r>
            <a:br>
              <a:rPr lang="cs-CZ" altLang="cs-CZ" b="1" dirty="0" smtClean="0">
                <a:solidFill>
                  <a:schemeClr val="tx1"/>
                </a:solidFill>
              </a:rPr>
            </a:br>
            <a:r>
              <a:rPr lang="cs-CZ" altLang="cs-CZ" b="1" dirty="0" smtClean="0">
                <a:solidFill>
                  <a:schemeClr val="tx1"/>
                </a:solidFill>
              </a:rPr>
              <a:t>         jako</a:t>
            </a:r>
            <a:r>
              <a:rPr lang="cs-CZ" altLang="cs-CZ" b="1" dirty="0" smtClean="0">
                <a:solidFill>
                  <a:schemeClr val="folHlink"/>
                </a:solidFill>
              </a:rPr>
              <a:t> </a:t>
            </a:r>
            <a:r>
              <a:rPr lang="cs-CZ" altLang="cs-CZ" b="1" dirty="0" smtClean="0">
                <a:solidFill>
                  <a:schemeClr val="tx1"/>
                </a:solidFill>
              </a:rPr>
              <a:t>škodliviny,</a:t>
            </a:r>
            <a:r>
              <a:rPr lang="cs-CZ" altLang="cs-CZ" b="1" dirty="0" smtClean="0">
                <a:solidFill>
                  <a:schemeClr val="folHlink"/>
                </a:solidFill>
              </a:rPr>
              <a:t> </a:t>
            </a:r>
            <a:br>
              <a:rPr lang="cs-CZ" altLang="cs-CZ" b="1" dirty="0" smtClean="0">
                <a:solidFill>
                  <a:schemeClr val="folHlink"/>
                </a:solidFill>
              </a:rPr>
            </a:br>
            <a:r>
              <a:rPr lang="cs-CZ" altLang="cs-CZ" b="1" dirty="0" smtClean="0">
                <a:solidFill>
                  <a:schemeClr val="folHlink"/>
                </a:solidFill>
              </a:rPr>
              <a:t>    </a:t>
            </a:r>
            <a:r>
              <a:rPr lang="cs-CZ" altLang="cs-CZ" b="1" dirty="0" smtClean="0"/>
              <a:t>resp. </a:t>
            </a:r>
            <a:r>
              <a:rPr lang="cs-CZ" altLang="cs-CZ" b="1" dirty="0" smtClean="0">
                <a:solidFill>
                  <a:srgbClr val="800000"/>
                </a:solidFill>
              </a:rPr>
              <a:t>rizikové faktory</a:t>
            </a:r>
            <a:r>
              <a:rPr lang="cs-CZ" altLang="cs-CZ" b="1" dirty="0" smtClean="0">
                <a:solidFill>
                  <a:schemeClr val="folHlink"/>
                </a:solidFill>
              </a:rPr>
              <a:t>  </a:t>
            </a:r>
            <a:r>
              <a:rPr lang="cs-CZ" altLang="cs-CZ" sz="6000" b="1" dirty="0">
                <a:solidFill>
                  <a:srgbClr val="800000"/>
                </a:solidFill>
              </a:rPr>
              <a:t>!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74825" y="5373689"/>
            <a:ext cx="8229600" cy="968375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None/>
            </a:pPr>
            <a:endParaRPr lang="cs-CZ" altLang="cs-CZ" b="1" smtClean="0">
              <a:solidFill>
                <a:srgbClr val="FFFF0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cs-CZ" altLang="cs-CZ" b="1" smtClean="0">
                <a:solidFill>
                  <a:srgbClr val="FFFF00"/>
                </a:solidFill>
              </a:rPr>
              <a:t>   </a:t>
            </a:r>
            <a:endParaRPr lang="cs-CZ" altLang="cs-CZ" sz="3600" b="1">
              <a:solidFill>
                <a:srgbClr val="FFFF00"/>
              </a:solidFill>
            </a:endParaRPr>
          </a:p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35660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  <p:graphicFrame>
        <p:nvGraphicFramePr>
          <p:cNvPr id="363523" name="Group 3"/>
          <p:cNvGraphicFramePr>
            <a:graphicFrameLocks noGrp="1"/>
          </p:cNvGraphicFramePr>
          <p:nvPr>
            <p:ph idx="1"/>
          </p:nvPr>
        </p:nvGraphicFramePr>
        <p:xfrm>
          <a:off x="1981200" y="404814"/>
          <a:ext cx="8229600" cy="5754687"/>
        </p:xfrm>
        <a:graphic>
          <a:graphicData uri="http://schemas.openxmlformats.org/drawingml/2006/table">
            <a:tbl>
              <a:tblPr/>
              <a:tblGrid>
                <a:gridCol w="1090613"/>
                <a:gridCol w="5329237"/>
                <a:gridCol w="1809750"/>
              </a:tblGrid>
              <a:tr h="969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Třída práce 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Příklady činností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Energetický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výdej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(W.m</a:t>
                      </a:r>
                      <a:r>
                        <a:rPr kumimoji="0" lang="cs-CZ" sz="2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-2</a:t>
                      </a:r>
                      <a:r>
                        <a:rPr kumimoji="0" 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854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I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Práce vsedě s minimální pohybovou aktivitou</a:t>
                      </a:r>
                      <a:r>
                        <a:rPr kumimoji="0" lang="cs-CZ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(kancelářské administrativní práce, kontrolní činnost v dozornách a velínech), práce vsedě spojená s lehkou manuální prací rukou a paží, psaní na stroji, práce s PC, jednoduché šití, laboratorní práce, sestavování nebo třídění drobných lehkých předmětů.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</a:t>
                      </a:r>
                      <a:r>
                        <a:rPr kumimoji="0" lang="cs-CZ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≤ 80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133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  <p:graphicFrame>
        <p:nvGraphicFramePr>
          <p:cNvPr id="363523" name="Group 3"/>
          <p:cNvGraphicFramePr>
            <a:graphicFrameLocks noGrp="1"/>
          </p:cNvGraphicFramePr>
          <p:nvPr>
            <p:ph idx="1"/>
          </p:nvPr>
        </p:nvGraphicFramePr>
        <p:xfrm>
          <a:off x="1981200" y="404814"/>
          <a:ext cx="8229600" cy="5754687"/>
        </p:xfrm>
        <a:graphic>
          <a:graphicData uri="http://schemas.openxmlformats.org/drawingml/2006/table">
            <a:tbl>
              <a:tblPr/>
              <a:tblGrid>
                <a:gridCol w="1090613"/>
                <a:gridCol w="5329237"/>
                <a:gridCol w="1809750"/>
              </a:tblGrid>
              <a:tr h="969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Třída práce 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Příklady činností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Energetický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výdej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(W.m</a:t>
                      </a:r>
                      <a:r>
                        <a:rPr kumimoji="0" lang="cs-CZ" sz="2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-2</a:t>
                      </a:r>
                      <a:r>
                        <a:rPr kumimoji="0" 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854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IIa</a:t>
                      </a:r>
                      <a:endParaRPr kumimoji="0" lang="cs-CZ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Práce vsedě s minimální pohybovou aktivitou</a:t>
                      </a:r>
                      <a:r>
                        <a:rPr kumimoji="0" lang="cs-CZ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(kancelářské administrativní práce, kontrolní činnost v dozornách a velínech), práce vsedě spojená s lehkou manuální prací rukou a paží, psaní na stroji, práce s PC, jednoduché šití, laboratorní práce, sestavování nebo třídění drobných lehkých předmětů.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81 až 105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757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Nadpis 1"/>
          <p:cNvSpPr>
            <a:spLocks noGrp="1"/>
          </p:cNvSpPr>
          <p:nvPr>
            <p:ph type="title"/>
          </p:nvPr>
        </p:nvSpPr>
        <p:spPr>
          <a:xfrm>
            <a:off x="1703389" y="274639"/>
            <a:ext cx="8713787" cy="490537"/>
          </a:xfrm>
          <a:solidFill>
            <a:srgbClr val="CCFFFF"/>
          </a:solidFill>
        </p:spPr>
        <p:txBody>
          <a:bodyPr>
            <a:normAutofit fontScale="90000"/>
          </a:bodyPr>
          <a:lstStyle/>
          <a:p>
            <a:r>
              <a:rPr lang="cs-CZ" altLang="cs-CZ" sz="3200" b="1"/>
              <a:t>Metabolická produkce – energetický výdej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19288" y="765176"/>
            <a:ext cx="8229600" cy="5688013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cs-CZ" b="1" dirty="0">
                <a:solidFill>
                  <a:srgbClr val="000066"/>
                </a:solidFill>
              </a:rPr>
              <a:t>Bazální metabolizmus (BM):</a:t>
            </a:r>
            <a:r>
              <a:rPr lang="cs-CZ" dirty="0"/>
              <a:t/>
            </a:r>
            <a:br>
              <a:rPr lang="cs-CZ" dirty="0"/>
            </a:br>
            <a:r>
              <a:rPr lang="cs-CZ" b="1" dirty="0"/>
              <a:t> muži 44 W/m</a:t>
            </a:r>
            <a:r>
              <a:rPr lang="cs-CZ" b="1" baseline="30000" dirty="0"/>
              <a:t>2</a:t>
            </a:r>
            <a:r>
              <a:rPr lang="cs-CZ" b="1" dirty="0"/>
              <a:t>, ženy 41 W/m</a:t>
            </a:r>
            <a:r>
              <a:rPr lang="cs-CZ" b="1" baseline="30000" dirty="0"/>
              <a:t>2</a:t>
            </a:r>
          </a:p>
          <a:p>
            <a:pPr>
              <a:spcBef>
                <a:spcPts val="0"/>
              </a:spcBef>
              <a:defRPr/>
            </a:pPr>
            <a:endParaRPr lang="cs-CZ" b="1" dirty="0"/>
          </a:p>
          <a:p>
            <a:pPr>
              <a:spcBef>
                <a:spcPts val="0"/>
              </a:spcBef>
              <a:defRPr/>
            </a:pPr>
            <a:r>
              <a:rPr lang="cs-CZ" b="1" dirty="0"/>
              <a:t>Pomocí srdeční frekvence</a:t>
            </a:r>
          </a:p>
          <a:p>
            <a:pPr>
              <a:spcBef>
                <a:spcPts val="0"/>
              </a:spcBef>
              <a:defRPr/>
            </a:pPr>
            <a:endParaRPr lang="cs-CZ" b="1" dirty="0"/>
          </a:p>
          <a:p>
            <a:pPr>
              <a:spcBef>
                <a:spcPts val="0"/>
              </a:spcBef>
              <a:defRPr/>
            </a:pPr>
            <a:r>
              <a:rPr lang="cs-CZ" b="1" dirty="0"/>
              <a:t>Přímá kalorimetrie – </a:t>
            </a:r>
            <a:r>
              <a:rPr lang="cs-CZ" b="1" i="1" dirty="0"/>
              <a:t>stanovuje se ze spotřeby O</a:t>
            </a:r>
            <a:r>
              <a:rPr lang="cs-CZ" b="1" i="1" baseline="-25000" dirty="0"/>
              <a:t>2</a:t>
            </a:r>
          </a:p>
          <a:p>
            <a:pPr>
              <a:spcBef>
                <a:spcPts val="0"/>
              </a:spcBef>
              <a:defRPr/>
            </a:pPr>
            <a:endParaRPr lang="cs-CZ" b="1" i="1" dirty="0"/>
          </a:p>
          <a:p>
            <a:pPr>
              <a:spcBef>
                <a:spcPts val="0"/>
              </a:spcBef>
              <a:defRPr/>
            </a:pPr>
            <a:r>
              <a:rPr lang="cs-CZ" b="1" dirty="0" err="1"/>
              <a:t>Ventilometrie</a:t>
            </a:r>
            <a:r>
              <a:rPr lang="cs-CZ" b="1" dirty="0"/>
              <a:t/>
            </a:r>
            <a:br>
              <a:rPr lang="cs-CZ" b="1" dirty="0"/>
            </a:br>
            <a:r>
              <a:rPr lang="cs-CZ" b="1" dirty="0"/>
              <a:t> </a:t>
            </a:r>
            <a:r>
              <a:rPr lang="cs-CZ" b="1" dirty="0"/>
              <a:t>            </a:t>
            </a:r>
            <a:r>
              <a:rPr lang="cs-CZ" b="1" dirty="0" err="1"/>
              <a:t>M</a:t>
            </a:r>
            <a:r>
              <a:rPr lang="cs-CZ" b="1" baseline="-25000" dirty="0" err="1"/>
              <a:t>brutto</a:t>
            </a:r>
            <a:r>
              <a:rPr lang="cs-CZ" b="1" dirty="0"/>
              <a:t> = min. ventilace x 14,0 (W)</a:t>
            </a:r>
          </a:p>
          <a:p>
            <a:pPr>
              <a:spcBef>
                <a:spcPts val="0"/>
              </a:spcBef>
              <a:defRPr/>
            </a:pPr>
            <a:endParaRPr lang="cs-CZ" b="1" dirty="0"/>
          </a:p>
          <a:p>
            <a:pPr>
              <a:spcBef>
                <a:spcPts val="0"/>
              </a:spcBef>
              <a:defRPr/>
            </a:pPr>
            <a:r>
              <a:rPr lang="cs-CZ" b="1" dirty="0">
                <a:solidFill>
                  <a:srgbClr val="C00000"/>
                </a:solidFill>
              </a:rPr>
              <a:t>Z tabelárních hodnot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cs-CZ" b="1" dirty="0">
                <a:solidFill>
                  <a:srgbClr val="C00000"/>
                </a:solidFill>
              </a:rPr>
              <a:t> </a:t>
            </a:r>
            <a:r>
              <a:rPr lang="cs-CZ" b="1" dirty="0">
                <a:solidFill>
                  <a:srgbClr val="C00000"/>
                </a:solidFill>
              </a:rPr>
              <a:t>         ČSN EN ISO 8996 </a:t>
            </a:r>
            <a:r>
              <a:rPr lang="cs-CZ" sz="2400" dirty="0">
                <a:solidFill>
                  <a:srgbClr val="C00000"/>
                </a:solidFill>
              </a:rPr>
              <a:t>nahradila ČSN EN 28996:96</a:t>
            </a:r>
            <a:endParaRPr lang="cs-CZ" b="1" dirty="0">
              <a:solidFill>
                <a:srgbClr val="C00000"/>
              </a:solidFill>
            </a:endParaRPr>
          </a:p>
          <a:p>
            <a:pPr>
              <a:defRPr/>
            </a:pPr>
            <a:endParaRPr lang="cs-CZ" b="1" dirty="0"/>
          </a:p>
          <a:p>
            <a:pPr>
              <a:defRPr/>
            </a:pPr>
            <a:endParaRPr lang="cs-CZ" b="1" dirty="0"/>
          </a:p>
        </p:txBody>
      </p:sp>
      <p:cxnSp>
        <p:nvCxnSpPr>
          <p:cNvPr id="4" name="Přímá spojnice 3"/>
          <p:cNvCxnSpPr/>
          <p:nvPr/>
        </p:nvCxnSpPr>
        <p:spPr>
          <a:xfrm>
            <a:off x="1774826" y="1916113"/>
            <a:ext cx="8569325" cy="0"/>
          </a:xfrm>
          <a:prstGeom prst="line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086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Nadpis 1"/>
          <p:cNvSpPr>
            <a:spLocks noGrp="1"/>
          </p:cNvSpPr>
          <p:nvPr>
            <p:ph type="title"/>
          </p:nvPr>
        </p:nvSpPr>
        <p:spPr>
          <a:xfrm>
            <a:off x="1919288" y="115888"/>
            <a:ext cx="8229600" cy="1071562"/>
          </a:xfrm>
          <a:solidFill>
            <a:srgbClr val="CCFFFF"/>
          </a:solidFill>
        </p:spPr>
        <p:txBody>
          <a:bodyPr/>
          <a:lstStyle/>
          <a:p>
            <a:r>
              <a:rPr lang="cs-CZ" altLang="cs-CZ" sz="2800" b="1"/>
              <a:t>ČSN EN ISO 8996 –Ergonomie tepelného prostředí – Určování metabolizmu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1981200" y="1392238"/>
          <a:ext cx="8229600" cy="36925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65740">
                <a:tc rowSpan="2">
                  <a:txBody>
                    <a:bodyPr/>
                    <a:lstStyle/>
                    <a:p>
                      <a:r>
                        <a:rPr lang="cs-CZ" sz="1800" dirty="0" smtClean="0">
                          <a:solidFill>
                            <a:schemeClr val="tx1"/>
                          </a:solidFill>
                        </a:rPr>
                        <a:t>Část těla</a:t>
                      </a:r>
                      <a:endParaRPr lang="cs-CZ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10" marB="457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cs-CZ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solidFill>
                            <a:schemeClr val="tx1"/>
                          </a:solidFill>
                        </a:rPr>
                        <a:t>Tělesná zátěž</a:t>
                      </a:r>
                      <a:endParaRPr lang="cs-CZ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10" marB="457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574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solidFill>
                            <a:schemeClr val="tx1"/>
                          </a:solidFill>
                        </a:rPr>
                        <a:t>lehká</a:t>
                      </a:r>
                      <a:endParaRPr lang="cs-CZ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10" marB="457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solidFill>
                            <a:schemeClr val="tx1"/>
                          </a:solidFill>
                        </a:rPr>
                        <a:t>střední</a:t>
                      </a:r>
                      <a:endParaRPr lang="cs-CZ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10" marB="457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solidFill>
                            <a:schemeClr val="tx1"/>
                          </a:solidFill>
                        </a:rPr>
                        <a:t>těžká</a:t>
                      </a:r>
                      <a:endParaRPr lang="cs-CZ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10" marB="457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758">
                <a:tc rowSpan="2">
                  <a:txBody>
                    <a:bodyPr/>
                    <a:lstStyle/>
                    <a:p>
                      <a:r>
                        <a:rPr lang="cs-CZ" sz="1800" dirty="0" smtClean="0"/>
                        <a:t>Obě ruce</a:t>
                      </a:r>
                      <a:endParaRPr lang="cs-CZ" sz="1800" dirty="0"/>
                    </a:p>
                  </a:txBody>
                  <a:tcPr marT="45710" marB="457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solidFill>
                            <a:schemeClr val="tx1"/>
                          </a:solidFill>
                        </a:rPr>
                        <a:t>Střední</a:t>
                      </a:r>
                      <a:r>
                        <a:rPr lang="cs-CZ" sz="1600" baseline="0" dirty="0" smtClean="0">
                          <a:solidFill>
                            <a:schemeClr val="tx1"/>
                          </a:solidFill>
                        </a:rPr>
                        <a:t> hodnota</a:t>
                      </a:r>
                      <a:endParaRPr lang="cs-CZ" sz="1600" dirty="0">
                        <a:solidFill>
                          <a:schemeClr val="tx1"/>
                        </a:solidFill>
                      </a:endParaRPr>
                    </a:p>
                  </a:txBody>
                  <a:tcPr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solidFill>
                            <a:schemeClr val="tx1"/>
                          </a:solidFill>
                        </a:rPr>
                        <a:t>70</a:t>
                      </a:r>
                      <a:endParaRPr lang="cs-CZ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solidFill>
                            <a:schemeClr val="tx1"/>
                          </a:solidFill>
                        </a:rPr>
                        <a:t>85</a:t>
                      </a:r>
                      <a:endParaRPr lang="cs-CZ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solidFill>
                            <a:schemeClr val="tx1"/>
                          </a:solidFill>
                        </a:rPr>
                        <a:t>95</a:t>
                      </a:r>
                      <a:endParaRPr lang="cs-CZ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758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 smtClean="0">
                          <a:solidFill>
                            <a:schemeClr val="tx1"/>
                          </a:solidFill>
                        </a:rPr>
                        <a:t>Rozsah</a:t>
                      </a:r>
                      <a:endParaRPr lang="cs-CZ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solidFill>
                            <a:schemeClr val="tx1"/>
                          </a:solidFill>
                        </a:rPr>
                        <a:t>&lt; 75</a:t>
                      </a:r>
                      <a:endParaRPr lang="cs-CZ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solidFill>
                            <a:schemeClr val="tx1"/>
                          </a:solidFill>
                        </a:rPr>
                        <a:t>75 až 90</a:t>
                      </a:r>
                      <a:endParaRPr lang="cs-CZ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solidFill>
                            <a:schemeClr val="tx1"/>
                          </a:solidFill>
                        </a:rPr>
                        <a:t>&gt; 90</a:t>
                      </a:r>
                      <a:endParaRPr lang="cs-CZ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758">
                <a:tc rowSpan="2">
                  <a:txBody>
                    <a:bodyPr/>
                    <a:lstStyle/>
                    <a:p>
                      <a:r>
                        <a:rPr lang="cs-CZ" sz="1800" dirty="0" smtClean="0"/>
                        <a:t>Jedna paže</a:t>
                      </a:r>
                      <a:endParaRPr lang="cs-CZ" sz="1800" dirty="0"/>
                    </a:p>
                  </a:txBody>
                  <a:tcPr marT="45710" marB="457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solidFill>
                            <a:schemeClr val="tx1"/>
                          </a:solidFill>
                        </a:rPr>
                        <a:t>Střední</a:t>
                      </a:r>
                      <a:r>
                        <a:rPr lang="cs-CZ" sz="1600" baseline="0" dirty="0" smtClean="0">
                          <a:solidFill>
                            <a:schemeClr val="tx1"/>
                          </a:solidFill>
                        </a:rPr>
                        <a:t> hodnota</a:t>
                      </a:r>
                      <a:endParaRPr lang="cs-CZ" sz="1600" dirty="0">
                        <a:solidFill>
                          <a:schemeClr val="tx1"/>
                        </a:solidFill>
                      </a:endParaRPr>
                    </a:p>
                  </a:txBody>
                  <a:tcPr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solidFill>
                            <a:schemeClr val="tx1"/>
                          </a:solidFill>
                        </a:rPr>
                        <a:t>90</a:t>
                      </a:r>
                      <a:endParaRPr lang="cs-CZ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solidFill>
                            <a:schemeClr val="tx1"/>
                          </a:solidFill>
                        </a:rPr>
                        <a:t>110</a:t>
                      </a:r>
                      <a:endParaRPr lang="cs-CZ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solidFill>
                            <a:schemeClr val="tx1"/>
                          </a:solidFill>
                        </a:rPr>
                        <a:t>130</a:t>
                      </a:r>
                      <a:endParaRPr lang="cs-CZ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758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 smtClean="0">
                          <a:solidFill>
                            <a:schemeClr val="tx1"/>
                          </a:solidFill>
                        </a:rPr>
                        <a:t>Rozsah</a:t>
                      </a:r>
                      <a:endParaRPr lang="cs-CZ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solidFill>
                            <a:schemeClr val="tx1"/>
                          </a:solidFill>
                        </a:rPr>
                        <a:t>&lt; 100</a:t>
                      </a:r>
                      <a:endParaRPr lang="cs-CZ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solidFill>
                            <a:schemeClr val="tx1"/>
                          </a:solidFill>
                        </a:rPr>
                        <a:t>100 až 120</a:t>
                      </a:r>
                      <a:endParaRPr lang="cs-CZ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solidFill>
                            <a:schemeClr val="tx1"/>
                          </a:solidFill>
                        </a:rPr>
                        <a:t>&gt; 120</a:t>
                      </a:r>
                      <a:endParaRPr lang="cs-CZ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758">
                <a:tc rowSpan="2">
                  <a:txBody>
                    <a:bodyPr/>
                    <a:lstStyle/>
                    <a:p>
                      <a:r>
                        <a:rPr lang="cs-CZ" sz="1800" dirty="0" smtClean="0"/>
                        <a:t>Obě paže</a:t>
                      </a:r>
                      <a:endParaRPr lang="cs-CZ" sz="1800" dirty="0"/>
                    </a:p>
                  </a:txBody>
                  <a:tcPr marT="45710" marB="457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solidFill>
                            <a:schemeClr val="tx1"/>
                          </a:solidFill>
                        </a:rPr>
                        <a:t>Střední</a:t>
                      </a:r>
                      <a:r>
                        <a:rPr lang="cs-CZ" sz="1600" baseline="0" dirty="0" smtClean="0">
                          <a:solidFill>
                            <a:schemeClr val="tx1"/>
                          </a:solidFill>
                        </a:rPr>
                        <a:t> hodnota</a:t>
                      </a:r>
                      <a:endParaRPr lang="cs-CZ" sz="1600" dirty="0">
                        <a:solidFill>
                          <a:schemeClr val="tx1"/>
                        </a:solidFill>
                      </a:endParaRPr>
                    </a:p>
                  </a:txBody>
                  <a:tcPr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solidFill>
                            <a:schemeClr val="tx1"/>
                          </a:solidFill>
                        </a:rPr>
                        <a:t>120</a:t>
                      </a:r>
                      <a:endParaRPr lang="cs-CZ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solidFill>
                            <a:schemeClr val="tx1"/>
                          </a:solidFill>
                        </a:rPr>
                        <a:t>140</a:t>
                      </a:r>
                      <a:endParaRPr lang="cs-CZ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solidFill>
                            <a:schemeClr val="tx1"/>
                          </a:solidFill>
                        </a:rPr>
                        <a:t>160</a:t>
                      </a:r>
                      <a:endParaRPr lang="cs-CZ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758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 smtClean="0">
                          <a:solidFill>
                            <a:schemeClr val="tx1"/>
                          </a:solidFill>
                        </a:rPr>
                        <a:t>Rozsah</a:t>
                      </a:r>
                      <a:endParaRPr lang="cs-CZ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solidFill>
                            <a:schemeClr val="tx1"/>
                          </a:solidFill>
                        </a:rPr>
                        <a:t>&lt; 130</a:t>
                      </a:r>
                      <a:endParaRPr lang="cs-CZ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solidFill>
                            <a:schemeClr val="tx1"/>
                          </a:solidFill>
                        </a:rPr>
                        <a:t>130 až 150</a:t>
                      </a:r>
                      <a:endParaRPr lang="cs-CZ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solidFill>
                            <a:schemeClr val="tx1"/>
                          </a:solidFill>
                        </a:rPr>
                        <a:t>&gt; 150</a:t>
                      </a:r>
                      <a:endParaRPr lang="cs-CZ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758">
                <a:tc rowSpan="2">
                  <a:txBody>
                    <a:bodyPr/>
                    <a:lstStyle/>
                    <a:p>
                      <a:r>
                        <a:rPr lang="cs-CZ" sz="1800" dirty="0" smtClean="0"/>
                        <a:t>Tělo</a:t>
                      </a:r>
                      <a:endParaRPr lang="cs-CZ" sz="1800" dirty="0"/>
                    </a:p>
                  </a:txBody>
                  <a:tcPr marT="45710" marB="457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solidFill>
                            <a:schemeClr val="tx1"/>
                          </a:solidFill>
                        </a:rPr>
                        <a:t>Střední</a:t>
                      </a:r>
                      <a:r>
                        <a:rPr lang="cs-CZ" sz="1600" baseline="0" dirty="0" smtClean="0">
                          <a:solidFill>
                            <a:schemeClr val="tx1"/>
                          </a:solidFill>
                        </a:rPr>
                        <a:t> hodnota</a:t>
                      </a:r>
                      <a:endParaRPr lang="cs-CZ" sz="1600" dirty="0">
                        <a:solidFill>
                          <a:schemeClr val="tx1"/>
                        </a:solidFill>
                      </a:endParaRPr>
                    </a:p>
                  </a:txBody>
                  <a:tcPr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solidFill>
                            <a:schemeClr val="tx1"/>
                          </a:solidFill>
                        </a:rPr>
                        <a:t>180</a:t>
                      </a:r>
                      <a:endParaRPr lang="cs-CZ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solidFill>
                            <a:schemeClr val="tx1"/>
                          </a:solidFill>
                        </a:rPr>
                        <a:t>245</a:t>
                      </a:r>
                      <a:endParaRPr lang="cs-CZ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solidFill>
                            <a:schemeClr val="tx1"/>
                          </a:solidFill>
                        </a:rPr>
                        <a:t>335</a:t>
                      </a:r>
                      <a:endParaRPr lang="cs-CZ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574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 smtClean="0">
                          <a:solidFill>
                            <a:schemeClr val="tx1"/>
                          </a:solidFill>
                        </a:rPr>
                        <a:t>Rozsah</a:t>
                      </a:r>
                      <a:endParaRPr lang="cs-CZ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solidFill>
                            <a:schemeClr val="tx1"/>
                          </a:solidFill>
                        </a:rPr>
                        <a:t>&lt; 210</a:t>
                      </a:r>
                      <a:endParaRPr lang="cs-CZ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solidFill>
                            <a:schemeClr val="tx1"/>
                          </a:solidFill>
                        </a:rPr>
                        <a:t>210 až 285</a:t>
                      </a:r>
                      <a:endParaRPr lang="cs-CZ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solidFill>
                            <a:schemeClr val="tx1"/>
                          </a:solidFill>
                        </a:rPr>
                        <a:t>&gt; 285</a:t>
                      </a:r>
                      <a:endParaRPr lang="cs-CZ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7407" name="TextovéPole 4"/>
          <p:cNvSpPr txBox="1">
            <a:spLocks noChangeArrowheads="1"/>
          </p:cNvSpPr>
          <p:nvPr/>
        </p:nvSpPr>
        <p:spPr bwMode="auto">
          <a:xfrm>
            <a:off x="1774825" y="5445126"/>
            <a:ext cx="87137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/>
              <a:t>Tělesné polohy </a:t>
            </a:r>
            <a:r>
              <a:rPr lang="cs-CZ" altLang="cs-CZ" sz="1800"/>
              <a:t>(sezení, klečení, skrčení, stání, skloněné stání)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/>
              <a:t>Činnosti </a:t>
            </a:r>
            <a:r>
              <a:rPr lang="cs-CZ" altLang="cs-CZ" sz="1800"/>
              <a:t>(sezení, ležení, stání, chůze po rovině, svahu, se zátěží, bez zátěže, …)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/>
              <a:t>Druh činnosti </a:t>
            </a:r>
            <a:r>
              <a:rPr lang="cs-CZ" altLang="cs-CZ" sz="1800"/>
              <a:t>( kancelář. práce, řemeslník, tiskař, doprava, … důlní průmysl)</a:t>
            </a:r>
            <a:endParaRPr lang="cs-CZ" altLang="cs-CZ" sz="1800" b="1"/>
          </a:p>
        </p:txBody>
      </p:sp>
    </p:spTree>
    <p:extLst>
      <p:ext uri="{BB962C8B-B14F-4D97-AF65-F5344CB8AC3E}">
        <p14:creationId xmlns:p14="http://schemas.microsoft.com/office/powerpoint/2010/main" val="302848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altLang="cs-CZ" sz="3200" b="1"/>
              <a:t>Chyby stanovení energetického výdeje</a:t>
            </a:r>
          </a:p>
        </p:txBody>
      </p:sp>
      <p:sp>
        <p:nvSpPr>
          <p:cNvPr id="5837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b="1" smtClean="0"/>
              <a:t>Tabelární odhad až 20 %</a:t>
            </a:r>
          </a:p>
          <a:p>
            <a:endParaRPr lang="cs-CZ" altLang="cs-CZ" b="1" smtClean="0"/>
          </a:p>
          <a:p>
            <a:r>
              <a:rPr lang="cs-CZ" altLang="cs-CZ" b="1" smtClean="0"/>
              <a:t>Přímá kalorimetrie, ventilometrie  až </a:t>
            </a:r>
            <a:br>
              <a:rPr lang="cs-CZ" altLang="cs-CZ" b="1" smtClean="0"/>
            </a:br>
            <a:r>
              <a:rPr lang="cs-CZ" altLang="cs-CZ" b="1" smtClean="0"/>
              <a:t>5 %</a:t>
            </a:r>
          </a:p>
        </p:txBody>
      </p:sp>
    </p:spTree>
    <p:extLst>
      <p:ext uri="{BB962C8B-B14F-4D97-AF65-F5344CB8AC3E}">
        <p14:creationId xmlns:p14="http://schemas.microsoft.com/office/powerpoint/2010/main" val="94014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altLang="cs-CZ" smtClean="0"/>
          </a:p>
        </p:txBody>
      </p:sp>
      <p:sp>
        <p:nvSpPr>
          <p:cNvPr id="29699" name="Zástupný symbol pro obsah 2"/>
          <p:cNvSpPr>
            <a:spLocks noGrp="1"/>
          </p:cNvSpPr>
          <p:nvPr>
            <p:ph idx="1"/>
          </p:nvPr>
        </p:nvSpPr>
        <p:spPr>
          <a:xfrm>
            <a:off x="1981200" y="333375"/>
            <a:ext cx="8229600" cy="5792788"/>
          </a:xfrm>
        </p:spPr>
        <p:txBody>
          <a:bodyPr/>
          <a:lstStyle/>
          <a:p>
            <a:pPr marL="0" indent="0">
              <a:buNone/>
            </a:pPr>
            <a:r>
              <a:rPr lang="cs-CZ" altLang="cs-CZ" b="1" smtClean="0"/>
              <a:t>Při stanovení energetického výdeje není vhodné vycházet ze </a:t>
            </a:r>
            <a:r>
              <a:rPr lang="cs-CZ" altLang="cs-CZ" b="1" smtClean="0">
                <a:solidFill>
                  <a:srgbClr val="FF0000"/>
                </a:solidFill>
              </a:rPr>
              <a:t>srdeční frekvence </a:t>
            </a:r>
            <a:r>
              <a:rPr lang="cs-CZ" altLang="cs-CZ" b="1" smtClean="0"/>
              <a:t>(SF), není to spolehlivý ukazatel tepelné zátěže – je to ukazatel „námahy“.</a:t>
            </a:r>
          </a:p>
          <a:p>
            <a:pPr marL="0" indent="0">
              <a:buNone/>
            </a:pPr>
            <a:endParaRPr lang="cs-CZ" altLang="cs-CZ" b="1" smtClean="0"/>
          </a:p>
          <a:p>
            <a:pPr marL="0" indent="0">
              <a:buNone/>
            </a:pPr>
            <a:r>
              <a:rPr lang="cs-CZ" altLang="cs-CZ" b="1" smtClean="0">
                <a:solidFill>
                  <a:srgbClr val="800000"/>
                </a:solidFill>
              </a:rPr>
              <a:t>Celosměnový </a:t>
            </a:r>
            <a:r>
              <a:rPr lang="cs-CZ" altLang="cs-CZ" b="1" smtClean="0">
                <a:solidFill>
                  <a:srgbClr val="800000"/>
                </a:solidFill>
                <a:sym typeface="Symbol" pitchFamily="18" charset="2"/>
              </a:rPr>
              <a:t> SF je 102 tepů/min</a:t>
            </a:r>
          </a:p>
          <a:p>
            <a:pPr marL="0" indent="0">
              <a:buNone/>
            </a:pPr>
            <a:r>
              <a:rPr lang="cs-CZ" altLang="cs-CZ" b="1" smtClean="0">
                <a:solidFill>
                  <a:srgbClr val="800000"/>
                </a:solidFill>
                <a:sym typeface="Symbol" pitchFamily="18" charset="2"/>
              </a:rPr>
              <a:t>Hraniční SF je 150 tepů/min</a:t>
            </a:r>
          </a:p>
          <a:p>
            <a:pPr marL="0" indent="0">
              <a:buNone/>
            </a:pPr>
            <a:endParaRPr lang="cs-CZ" altLang="cs-CZ" b="1" smtClean="0">
              <a:solidFill>
                <a:srgbClr val="800000"/>
              </a:solidFill>
              <a:sym typeface="Symbol" pitchFamily="18" charset="2"/>
            </a:endParaRPr>
          </a:p>
          <a:p>
            <a:pPr marL="0" indent="0">
              <a:buNone/>
            </a:pPr>
            <a:r>
              <a:rPr lang="cs-CZ" altLang="cs-CZ" b="1" smtClean="0">
                <a:sym typeface="Symbol" pitchFamily="18" charset="2"/>
              </a:rPr>
              <a:t>Podílí se celá řada vlivů včetně psychické zátěže, zvyšuje se při dehydrataci organizmu …</a:t>
            </a:r>
            <a:endParaRPr lang="cs-CZ" altLang="cs-CZ" b="1" smtClean="0"/>
          </a:p>
        </p:txBody>
      </p:sp>
    </p:spTree>
    <p:extLst>
      <p:ext uri="{BB962C8B-B14F-4D97-AF65-F5344CB8AC3E}">
        <p14:creationId xmlns:p14="http://schemas.microsoft.com/office/powerpoint/2010/main" val="375107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Nadpis 1"/>
          <p:cNvSpPr>
            <a:spLocks noGrp="1"/>
          </p:cNvSpPr>
          <p:nvPr>
            <p:ph type="title"/>
          </p:nvPr>
        </p:nvSpPr>
        <p:spPr>
          <a:xfrm>
            <a:off x="1981200" y="274639"/>
            <a:ext cx="8229600" cy="706437"/>
          </a:xfrm>
          <a:solidFill>
            <a:srgbClr val="CCFFFF"/>
          </a:solidFill>
        </p:spPr>
        <p:txBody>
          <a:bodyPr/>
          <a:lstStyle/>
          <a:p>
            <a:r>
              <a:rPr lang="cs-CZ" altLang="cs-CZ" sz="2800" b="1"/>
              <a:t>Střídání činností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19288" y="1196975"/>
            <a:ext cx="8748712" cy="4929188"/>
          </a:xfrm>
        </p:spPr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r>
              <a:rPr lang="cs-CZ" b="1" dirty="0">
                <a:solidFill>
                  <a:srgbClr val="000066"/>
                </a:solidFill>
              </a:rPr>
              <a:t>Řidič autobusu   třída práce </a:t>
            </a:r>
            <a:r>
              <a:rPr lang="cs-CZ" b="1" dirty="0" err="1">
                <a:solidFill>
                  <a:srgbClr val="000066"/>
                </a:solidFill>
              </a:rPr>
              <a:t>IIa</a:t>
            </a:r>
            <a:endParaRPr lang="cs-CZ" b="1" dirty="0">
              <a:solidFill>
                <a:srgbClr val="000066"/>
              </a:solidFill>
            </a:endParaRPr>
          </a:p>
          <a:p>
            <a:pPr marL="0" indent="0">
              <a:buNone/>
              <a:defRPr/>
            </a:pPr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NV č. 93/20123 Sb.    M = 81 až 105 W.m</a:t>
            </a:r>
            <a:r>
              <a:rPr lang="cs-CZ" b="1" baseline="30000" dirty="0">
                <a:solidFill>
                  <a:schemeClr val="accent6">
                    <a:lumMod val="75000"/>
                  </a:schemeClr>
                </a:solidFill>
              </a:rPr>
              <a:t>-2</a:t>
            </a:r>
            <a:endParaRPr lang="cs-CZ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  <a:defRPr/>
            </a:pPr>
            <a:r>
              <a:rPr lang="cs-CZ" b="1" dirty="0">
                <a:solidFill>
                  <a:srgbClr val="008000"/>
                </a:solidFill>
              </a:rPr>
              <a:t>ČSN EN ISO 8996</a:t>
            </a:r>
          </a:p>
          <a:p>
            <a:pPr>
              <a:buFontTx/>
              <a:buChar char="-"/>
              <a:defRPr/>
            </a:pPr>
            <a:r>
              <a:rPr lang="cs-CZ" b="1" dirty="0"/>
              <a:t>podle činnosti 75 až 125 W.m</a:t>
            </a:r>
            <a:r>
              <a:rPr lang="cs-CZ" b="1" baseline="30000" dirty="0"/>
              <a:t>-2</a:t>
            </a:r>
            <a:endParaRPr lang="cs-CZ" b="1" dirty="0"/>
          </a:p>
          <a:p>
            <a:pPr>
              <a:buFontTx/>
              <a:buChar char="-"/>
              <a:defRPr/>
            </a:pPr>
            <a:r>
              <a:rPr lang="cs-CZ" b="1" dirty="0"/>
              <a:t>p</a:t>
            </a:r>
            <a:r>
              <a:rPr lang="cs-CZ" b="1" dirty="0"/>
              <a:t>odle kategorií </a:t>
            </a:r>
            <a:r>
              <a:rPr lang="cs-CZ" dirty="0"/>
              <a:t>(nízký metabolizmus)</a:t>
            </a:r>
            <a:br>
              <a:rPr lang="cs-CZ" dirty="0"/>
            </a:br>
            <a:r>
              <a:rPr lang="cs-CZ" dirty="0"/>
              <a:t>                         </a:t>
            </a:r>
            <a:r>
              <a:rPr lang="cs-CZ" b="1" dirty="0"/>
              <a:t>70 až 130 W.m</a:t>
            </a:r>
            <a:r>
              <a:rPr lang="cs-CZ" b="1" baseline="30000" dirty="0"/>
              <a:t>-2</a:t>
            </a:r>
            <a:endParaRPr lang="cs-CZ" b="1" dirty="0"/>
          </a:p>
          <a:p>
            <a:pPr marL="0" indent="0">
              <a:buNone/>
              <a:defRPr/>
            </a:pPr>
            <a:r>
              <a:rPr lang="cs-CZ" dirty="0"/>
              <a:t> 8hod směna - </a:t>
            </a:r>
            <a:r>
              <a:rPr lang="cs-CZ" dirty="0">
                <a:solidFill>
                  <a:srgbClr val="800000"/>
                </a:solidFill>
              </a:rPr>
              <a:t>4 hod jízda, 4 hod odpočinek</a:t>
            </a:r>
          </a:p>
          <a:p>
            <a:pPr marL="0" indent="0">
              <a:buNone/>
              <a:defRPr/>
            </a:pPr>
            <a:r>
              <a:rPr lang="cs-CZ" dirty="0">
                <a:solidFill>
                  <a:srgbClr val="800000"/>
                </a:solidFill>
              </a:rPr>
              <a:t> </a:t>
            </a:r>
            <a:r>
              <a:rPr lang="cs-CZ" dirty="0">
                <a:solidFill>
                  <a:srgbClr val="800000"/>
                </a:solidFill>
              </a:rPr>
              <a:t>výpočtem podle </a:t>
            </a:r>
            <a:r>
              <a:rPr lang="cs-CZ" b="1" dirty="0"/>
              <a:t>M =</a:t>
            </a:r>
            <a:r>
              <a:rPr lang="cs-CZ" dirty="0">
                <a:solidFill>
                  <a:srgbClr val="800000"/>
                </a:solidFill>
              </a:rPr>
              <a:t> </a:t>
            </a:r>
            <a:r>
              <a:rPr lang="cs-CZ" dirty="0"/>
              <a:t>1/480 (M</a:t>
            </a:r>
            <a:r>
              <a:rPr lang="cs-CZ" baseline="-25000" dirty="0"/>
              <a:t>1</a:t>
            </a:r>
            <a:r>
              <a:rPr lang="cs-CZ" dirty="0"/>
              <a:t>.t</a:t>
            </a:r>
            <a:r>
              <a:rPr lang="cs-CZ" baseline="-25000" dirty="0"/>
              <a:t>1</a:t>
            </a:r>
            <a:r>
              <a:rPr lang="cs-CZ" dirty="0"/>
              <a:t> + M</a:t>
            </a:r>
            <a:r>
              <a:rPr lang="cs-CZ" baseline="-25000" dirty="0"/>
              <a:t>2</a:t>
            </a:r>
            <a:r>
              <a:rPr lang="cs-CZ" dirty="0"/>
              <a:t>.t</a:t>
            </a:r>
            <a:r>
              <a:rPr lang="cs-CZ" baseline="-25000" dirty="0"/>
              <a:t>2</a:t>
            </a:r>
            <a:r>
              <a:rPr lang="cs-CZ" dirty="0"/>
              <a:t>) = </a:t>
            </a:r>
            <a:r>
              <a:rPr lang="cs-CZ" b="1" dirty="0"/>
              <a:t>77 W.m</a:t>
            </a:r>
            <a:r>
              <a:rPr lang="cs-CZ" b="1" baseline="30000" dirty="0"/>
              <a:t>-2</a:t>
            </a:r>
            <a:endParaRPr lang="cs-CZ" b="1" dirty="0"/>
          </a:p>
          <a:p>
            <a:pPr marL="0" indent="0">
              <a:buNone/>
              <a:defRPr/>
            </a:pPr>
            <a:r>
              <a:rPr lang="cs-CZ" dirty="0">
                <a:solidFill>
                  <a:srgbClr val="800000"/>
                </a:solidFill>
              </a:rPr>
              <a:t> </a:t>
            </a:r>
            <a:r>
              <a:rPr lang="cs-CZ" dirty="0"/>
              <a:t>8hod směna - </a:t>
            </a:r>
            <a:r>
              <a:rPr lang="cs-CZ" dirty="0">
                <a:solidFill>
                  <a:srgbClr val="800000"/>
                </a:solidFill>
              </a:rPr>
              <a:t>7 hod jízda, 1 hod odpočinek</a:t>
            </a:r>
          </a:p>
          <a:p>
            <a:pPr marL="0" indent="0">
              <a:buNone/>
              <a:defRPr/>
            </a:pPr>
            <a:r>
              <a:rPr lang="cs-CZ" dirty="0">
                <a:solidFill>
                  <a:srgbClr val="800000"/>
                </a:solidFill>
              </a:rPr>
              <a:t> </a:t>
            </a:r>
            <a:r>
              <a:rPr lang="cs-CZ" dirty="0">
                <a:solidFill>
                  <a:srgbClr val="800000"/>
                </a:solidFill>
              </a:rPr>
              <a:t> </a:t>
            </a:r>
            <a:r>
              <a:rPr lang="cs-CZ" b="1" dirty="0"/>
              <a:t>M = 105 W.m</a:t>
            </a:r>
            <a:r>
              <a:rPr lang="cs-CZ" b="1" baseline="30000" dirty="0"/>
              <a:t>-2</a:t>
            </a:r>
            <a:endParaRPr lang="cs-CZ" b="1" dirty="0"/>
          </a:p>
          <a:p>
            <a:pPr marL="0" indent="0">
              <a:buNone/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6267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2209800" y="450850"/>
            <a:ext cx="777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b="1">
                <a:latin typeface="Arial Rounded MT Bold" pitchFamily="34" charset="0"/>
              </a:rPr>
              <a:t>Tepelný odpor oděvů</a:t>
            </a:r>
            <a:endParaRPr lang="de-DE" altLang="cs-CZ" b="1">
              <a:latin typeface="Arial Rounded MT Bold" pitchFamily="34" charset="0"/>
            </a:endParaRPr>
          </a:p>
        </p:txBody>
      </p:sp>
      <p:pic>
        <p:nvPicPr>
          <p:cNvPr id="60419" name="Picture 3" descr="bild seite 8"/>
          <p:cNvPicPr>
            <a:picLocks noChangeAspect="1" noChangeArrowheads="1"/>
          </p:cNvPicPr>
          <p:nvPr/>
        </p:nvPicPr>
        <p:blipFill>
          <a:blip r:embed="rId2">
            <a:lum bright="-12000"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420938"/>
            <a:ext cx="7056438" cy="313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0" name="Picture 4" descr="bild seite 28"/>
          <p:cNvPicPr>
            <a:picLocks noChangeAspect="1" noChangeArrowheads="1"/>
          </p:cNvPicPr>
          <p:nvPr/>
        </p:nvPicPr>
        <p:blipFill>
          <a:blip r:embed="rId3">
            <a:lum bright="-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1350" y="404814"/>
            <a:ext cx="2406650" cy="398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1" name="Text Box 6"/>
          <p:cNvSpPr txBox="1">
            <a:spLocks noChangeArrowheads="1"/>
          </p:cNvSpPr>
          <p:nvPr/>
        </p:nvSpPr>
        <p:spPr bwMode="auto">
          <a:xfrm>
            <a:off x="8183564" y="404813"/>
            <a:ext cx="24844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cs-CZ" altLang="cs-CZ" sz="1800"/>
          </a:p>
        </p:txBody>
      </p:sp>
      <p:sp>
        <p:nvSpPr>
          <p:cNvPr id="60422" name="Text Box 7"/>
          <p:cNvSpPr txBox="1">
            <a:spLocks noChangeArrowheads="1"/>
          </p:cNvSpPr>
          <p:nvPr/>
        </p:nvSpPr>
        <p:spPr bwMode="auto">
          <a:xfrm>
            <a:off x="8256588" y="404813"/>
            <a:ext cx="2411412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60423" name="Line 8"/>
          <p:cNvSpPr>
            <a:spLocks noChangeShapeType="1"/>
          </p:cNvSpPr>
          <p:nvPr/>
        </p:nvSpPr>
        <p:spPr bwMode="auto">
          <a:xfrm>
            <a:off x="8472488" y="836613"/>
            <a:ext cx="0" cy="35290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0424" name="Line 9"/>
          <p:cNvSpPr>
            <a:spLocks noChangeShapeType="1"/>
          </p:cNvSpPr>
          <p:nvPr/>
        </p:nvSpPr>
        <p:spPr bwMode="auto">
          <a:xfrm>
            <a:off x="8472489" y="4365625"/>
            <a:ext cx="20161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0425" name="TextovéPole 1"/>
          <p:cNvSpPr txBox="1">
            <a:spLocks noChangeArrowheads="1"/>
          </p:cNvSpPr>
          <p:nvPr/>
        </p:nvSpPr>
        <p:spPr bwMode="auto">
          <a:xfrm>
            <a:off x="7464426" y="5829300"/>
            <a:ext cx="22272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FF0000"/>
                </a:solidFill>
              </a:rPr>
              <a:t>ČSN EN ISO 7730</a:t>
            </a:r>
          </a:p>
        </p:txBody>
      </p:sp>
    </p:spTree>
    <p:extLst>
      <p:ext uri="{BB962C8B-B14F-4D97-AF65-F5344CB8AC3E}">
        <p14:creationId xmlns:p14="http://schemas.microsoft.com/office/powerpoint/2010/main" val="45717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676276"/>
            <a:ext cx="8229600" cy="5111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cs-CZ" sz="3600" b="1">
                <a:solidFill>
                  <a:srgbClr val="000066"/>
                </a:solidFill>
              </a:rPr>
              <a:t>Tepelná pohoda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51088" y="1341438"/>
            <a:ext cx="8088312" cy="5135562"/>
          </a:xfrm>
        </p:spPr>
        <p:txBody>
          <a:bodyPr/>
          <a:lstStyle/>
          <a:p>
            <a:pPr marL="0" indent="0">
              <a:lnSpc>
                <a:spcPct val="130000"/>
              </a:lnSpc>
              <a:spcBef>
                <a:spcPct val="0"/>
              </a:spcBef>
              <a:buNone/>
            </a:pPr>
            <a:r>
              <a:rPr lang="cs-CZ" altLang="cs-CZ" b="1"/>
              <a:t>je </a:t>
            </a:r>
            <a:r>
              <a:rPr lang="cs-CZ" altLang="cs-CZ" sz="3600" b="1">
                <a:solidFill>
                  <a:schemeClr val="folHlink"/>
                </a:solidFill>
              </a:rPr>
              <a:t>stav rovnováhy</a:t>
            </a:r>
            <a:r>
              <a:rPr lang="cs-CZ" altLang="cs-CZ" b="1"/>
              <a:t> mezi subjektem </a:t>
            </a:r>
            <a:br>
              <a:rPr lang="cs-CZ" altLang="cs-CZ" b="1"/>
            </a:br>
            <a:r>
              <a:rPr lang="cs-CZ" altLang="cs-CZ" b="1"/>
              <a:t>a interiérem bez zatěžování termoregulačního systému organismu, tedy stav, při němž je zachována </a:t>
            </a:r>
            <a:r>
              <a:rPr lang="cs-CZ" altLang="cs-CZ" b="1">
                <a:solidFill>
                  <a:srgbClr val="006600"/>
                </a:solidFill>
              </a:rPr>
              <a:t>rovnováha metabolického tepelného toku a toku tepla odváděného z těla</a:t>
            </a:r>
            <a:r>
              <a:rPr lang="cs-CZ" altLang="cs-CZ" b="1"/>
              <a:t> </a:t>
            </a:r>
            <a:br>
              <a:rPr lang="cs-CZ" altLang="cs-CZ" b="1"/>
            </a:br>
            <a:r>
              <a:rPr lang="cs-CZ" altLang="cs-CZ" sz="3600" b="1">
                <a:solidFill>
                  <a:schemeClr val="folHlink"/>
                </a:solidFill>
              </a:rPr>
              <a:t>při optimálních hodnotách </a:t>
            </a:r>
            <a:br>
              <a:rPr lang="cs-CZ" altLang="cs-CZ" sz="3600" b="1">
                <a:solidFill>
                  <a:schemeClr val="folHlink"/>
                </a:solidFill>
              </a:rPr>
            </a:br>
            <a:r>
              <a:rPr lang="cs-CZ" altLang="cs-CZ" sz="3600" b="1">
                <a:solidFill>
                  <a:schemeClr val="folHlink"/>
                </a:solidFill>
              </a:rPr>
              <a:t>fyziologických parametrů</a:t>
            </a:r>
            <a:r>
              <a:rPr lang="cs-CZ" altLang="cs-CZ" b="1"/>
              <a:t>. </a:t>
            </a:r>
          </a:p>
          <a:p>
            <a:pPr marL="0" indent="0">
              <a:buNone/>
            </a:pPr>
            <a:endParaRPr lang="cs-CZ" altLang="cs-CZ" b="1"/>
          </a:p>
        </p:txBody>
      </p:sp>
    </p:spTree>
    <p:extLst>
      <p:ext uri="{BB962C8B-B14F-4D97-AF65-F5344CB8AC3E}">
        <p14:creationId xmlns:p14="http://schemas.microsoft.com/office/powerpoint/2010/main" val="259781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03512" y="44451"/>
            <a:ext cx="8964488" cy="576263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cs-CZ" sz="1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Tab. č. 2 Zátěž teplem na pracovišti</a:t>
            </a:r>
            <a:r>
              <a:rPr lang="cs-CZ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cs-CZ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(celoročně přípustná, s výjimkou …</a:t>
            </a:r>
            <a:endParaRPr lang="cs-CZ" sz="1800" b="1" dirty="0">
              <a:effectLst>
                <a:outerShdw blurRad="38100" dist="38100" dir="2700000" algn="tl">
                  <a:srgbClr val="C0C0C0"/>
                </a:outerShdw>
              </a:effectLst>
              <a:uFill>
                <a:solidFill>
                  <a:srgbClr val="FF0000"/>
                </a:solidFill>
              </a:uFill>
            </a:endParaRPr>
          </a:p>
        </p:txBody>
      </p:sp>
      <p:graphicFrame>
        <p:nvGraphicFramePr>
          <p:cNvPr id="391171" name="Group 3"/>
          <p:cNvGraphicFramePr>
            <a:graphicFrameLocks noGrp="1"/>
          </p:cNvGraphicFramePr>
          <p:nvPr>
            <p:extLst/>
          </p:nvPr>
        </p:nvGraphicFramePr>
        <p:xfrm>
          <a:off x="1631951" y="620713"/>
          <a:ext cx="8577853" cy="5683252"/>
        </p:xfrm>
        <a:graphic>
          <a:graphicData uri="http://schemas.openxmlformats.org/drawingml/2006/table">
            <a:tbl>
              <a:tblPr/>
              <a:tblGrid>
                <a:gridCol w="1077912"/>
                <a:gridCol w="1077913"/>
                <a:gridCol w="1803400"/>
                <a:gridCol w="2089001"/>
                <a:gridCol w="1656184"/>
                <a:gridCol w="873443"/>
              </a:tblGrid>
              <a:tr h="1342861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Třída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práce</a:t>
                      </a:r>
                    </a:p>
                  </a:txBody>
                  <a:tcPr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(W.m</a:t>
                      </a:r>
                      <a:r>
                        <a:rPr kumimoji="0" lang="cs-CZ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-2</a:t>
                      </a: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cs-CZ" sz="1600" b="1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Operativní teplota t</a:t>
                      </a:r>
                      <a:r>
                        <a:rPr kumimoji="0" lang="cs-CZ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o</a:t>
                      </a:r>
                      <a:r>
                        <a:rPr kumimoji="0" lang="cs-CZ" sz="2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 (°C)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Výsledná teplota kulového teploměru t</a:t>
                      </a:r>
                      <a:r>
                        <a:rPr kumimoji="0" lang="cs-CZ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g</a:t>
                      </a: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 (°C)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</a:t>
                      </a:r>
                      <a:r>
                        <a:rPr kumimoji="0" lang="cs-CZ" sz="20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  <a:endParaRPr kumimoji="0" lang="cs-CZ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(m.s</a:t>
                      </a:r>
                      <a:r>
                        <a:rPr kumimoji="0" lang="cs-CZ" sz="2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</a:t>
                      </a: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Rh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(%)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778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t</a:t>
                      </a:r>
                      <a:r>
                        <a:rPr kumimoji="0" lang="cs-CZ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o min </a:t>
                      </a: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nebo </a:t>
                      </a: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t</a:t>
                      </a:r>
                      <a:r>
                        <a:rPr kumimoji="0" lang="cs-CZ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g min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t</a:t>
                      </a:r>
                      <a:r>
                        <a:rPr kumimoji="0" lang="cs-CZ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o </a:t>
                      </a:r>
                      <a:r>
                        <a:rPr kumimoji="0" lang="cs-CZ" sz="2000" b="1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max</a:t>
                      </a:r>
                      <a:r>
                        <a:rPr kumimoji="0" lang="cs-CZ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nebo</a:t>
                      </a: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t</a:t>
                      </a:r>
                      <a:r>
                        <a:rPr kumimoji="0" lang="cs-CZ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g </a:t>
                      </a:r>
                      <a:r>
                        <a:rPr kumimoji="0" lang="cs-CZ" sz="2000" b="1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max</a:t>
                      </a:r>
                      <a:endParaRPr kumimoji="0" lang="cs-CZ" sz="20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4571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</a:t>
                      </a:r>
                    </a:p>
                  </a:txBody>
                  <a:tcPr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 80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20</a:t>
                      </a:r>
                      <a:endParaRPr kumimoji="0" lang="cs-CZ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27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0,01 – 0,2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až 70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88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IIa</a:t>
                      </a:r>
                    </a:p>
                  </a:txBody>
                  <a:tcPr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81-105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18</a:t>
                      </a:r>
                      <a:endParaRPr kumimoji="0" lang="cs-CZ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26</a:t>
                      </a:r>
                      <a:endParaRPr kumimoji="0" lang="cs-CZ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4587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IIb</a:t>
                      </a:r>
                    </a:p>
                  </a:txBody>
                  <a:tcPr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106-130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14</a:t>
                      </a:r>
                      <a:endParaRPr kumimoji="0" lang="cs-CZ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32</a:t>
                      </a:r>
                      <a:endParaRPr kumimoji="0" lang="cs-CZ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0,05 - 0,3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4587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IIIa</a:t>
                      </a:r>
                    </a:p>
                  </a:txBody>
                  <a:tcPr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131-160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10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30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518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</a:t>
                      </a: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IIIb</a:t>
                      </a:r>
                      <a:endParaRPr kumimoji="0" lang="cs-CZ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161-200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10</a:t>
                      </a: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 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26</a:t>
                      </a:r>
                      <a:endParaRPr kumimoji="0" lang="cs-CZ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0,1 – 0,5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4428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IVa</a:t>
                      </a:r>
                    </a:p>
                  </a:txBody>
                  <a:tcPr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201-250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        </a:t>
                      </a: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10</a:t>
                      </a:r>
                      <a:endParaRPr kumimoji="0" lang="cs-CZ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24</a:t>
                      </a:r>
                      <a:endParaRPr kumimoji="0" lang="cs-CZ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4269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IVb</a:t>
                      </a:r>
                    </a:p>
                  </a:txBody>
                  <a:tcPr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251-300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10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20</a:t>
                      </a:r>
                      <a:endParaRPr kumimoji="0" lang="cs-CZ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411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V</a:t>
                      </a:r>
                    </a:p>
                  </a:txBody>
                  <a:tcPr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301 </a:t>
                      </a: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 více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10</a:t>
                      </a:r>
                      <a:endParaRPr kumimoji="0" lang="cs-CZ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20</a:t>
                      </a:r>
                      <a:endParaRPr kumimoji="0" lang="cs-CZ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91239" name="Text Box 71"/>
          <p:cNvSpPr txBox="1">
            <a:spLocks noChangeArrowheads="1"/>
          </p:cNvSpPr>
          <p:nvPr/>
        </p:nvSpPr>
        <p:spPr bwMode="auto">
          <a:xfrm>
            <a:off x="8472265" y="188913"/>
            <a:ext cx="1944215" cy="36933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NV č. 93/2012 Sb.</a:t>
            </a:r>
          </a:p>
        </p:txBody>
      </p:sp>
    </p:spTree>
    <p:extLst>
      <p:ext uri="{BB962C8B-B14F-4D97-AF65-F5344CB8AC3E}">
        <p14:creationId xmlns:p14="http://schemas.microsoft.com/office/powerpoint/2010/main" val="328521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260351"/>
            <a:ext cx="8229600" cy="62642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b="1" dirty="0" smtClean="0"/>
              <a:t>MIKROKLIMA přípustné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b="1" dirty="0">
                <a:solidFill>
                  <a:srgbClr val="000066"/>
                </a:solidFill>
              </a:rPr>
              <a:t>Horké – dlouhodobě přípustné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b="1" dirty="0"/>
              <a:t>   </a:t>
            </a:r>
            <a:r>
              <a:rPr lang="cs-CZ" altLang="cs-CZ" b="1" dirty="0">
                <a:solidFill>
                  <a:schemeClr val="hlink"/>
                </a:solidFill>
              </a:rPr>
              <a:t>Tepelná bilance je vyrovnaná</a:t>
            </a:r>
            <a:r>
              <a:rPr lang="cs-CZ" altLang="cs-CZ" b="1" dirty="0"/>
              <a:t> pomocí termoregulačních procesů, především mokrému pocení. Mírně se zvýší teplota tělesného jádra, pobyt v těchto podmínkách je zpravidla </a:t>
            </a:r>
            <a:r>
              <a:rPr lang="cs-CZ" altLang="cs-CZ" b="1" dirty="0">
                <a:solidFill>
                  <a:srgbClr val="663300"/>
                </a:solidFill>
              </a:rPr>
              <a:t>bez omezení.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b="1" dirty="0">
                <a:solidFill>
                  <a:srgbClr val="000066"/>
                </a:solidFill>
              </a:rPr>
              <a:t>Horké – krátkodobě přípustné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b="1" dirty="0"/>
              <a:t>   </a:t>
            </a:r>
            <a:r>
              <a:rPr lang="cs-CZ" altLang="cs-CZ" b="1" dirty="0">
                <a:solidFill>
                  <a:schemeClr val="hlink"/>
                </a:solidFill>
              </a:rPr>
              <a:t>Nedojde k vyrovnání tepelné bilance</a:t>
            </a:r>
            <a:r>
              <a:rPr lang="cs-CZ" altLang="cs-CZ" b="1" dirty="0"/>
              <a:t>, dochází k přehřívání organismu, proto pobyt v těchto podmínkách může být pouze </a:t>
            </a:r>
            <a:r>
              <a:rPr lang="cs-CZ" altLang="cs-CZ" b="1" dirty="0">
                <a:solidFill>
                  <a:schemeClr val="accent6">
                    <a:lumMod val="50000"/>
                  </a:schemeClr>
                </a:solidFill>
              </a:rPr>
              <a:t>krátkodobý</a:t>
            </a:r>
            <a:r>
              <a:rPr lang="cs-CZ" altLang="cs-CZ" b="1" dirty="0">
                <a:solidFill>
                  <a:srgbClr val="000066"/>
                </a:solidFill>
              </a:rPr>
              <a:t>.</a:t>
            </a:r>
            <a:r>
              <a:rPr lang="cs-CZ" altLang="cs-CZ" b="1" dirty="0"/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altLang="cs-CZ" b="1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400" b="1" dirty="0">
                <a:solidFill>
                  <a:srgbClr val="000066"/>
                </a:solidFill>
              </a:rPr>
              <a:t>Na trvalou vyšší tepelnou zátěž se lze adaptovat.</a:t>
            </a:r>
            <a:endParaRPr lang="cs-CZ" altLang="cs-CZ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08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AutoShape 2"/>
          <p:cNvSpPr>
            <a:spLocks noGrp="1" noChangeAspect="1" noChangeArrowheads="1"/>
          </p:cNvSpPr>
          <p:nvPr>
            <p:ph type="title"/>
          </p:nvPr>
        </p:nvSpPr>
        <p:spPr>
          <a:xfrm>
            <a:off x="2209800" y="609600"/>
            <a:ext cx="7772400" cy="5334000"/>
          </a:xfrm>
        </p:spPr>
        <p:txBody>
          <a:bodyPr>
            <a:normAutofit fontScale="90000"/>
          </a:bodyPr>
          <a:lstStyle/>
          <a:p>
            <a:pPr algn="l">
              <a:lnSpc>
                <a:spcPct val="110000"/>
              </a:lnSpc>
              <a:defRPr/>
            </a:pPr>
            <a:r>
              <a:rPr lang="cs-CZ" altLang="cs-CZ" sz="2800" dirty="0">
                <a:solidFill>
                  <a:srgbClr val="FF6600"/>
                </a:solidFill>
                <a:cs typeface="Arial" charset="0"/>
              </a:rPr>
              <a:t/>
            </a:r>
            <a:br>
              <a:rPr lang="cs-CZ" altLang="cs-CZ" sz="2800" dirty="0">
                <a:solidFill>
                  <a:srgbClr val="FF6600"/>
                </a:solidFill>
                <a:cs typeface="Arial" charset="0"/>
              </a:rPr>
            </a:br>
            <a:r>
              <a:rPr lang="cs-CZ" altLang="cs-CZ" sz="2800" b="1" dirty="0">
                <a:solidFill>
                  <a:srgbClr val="800000"/>
                </a:solidFill>
                <a:cs typeface="Arial" charset="0"/>
              </a:rPr>
              <a:t>Vysoké teploty </a:t>
            </a:r>
            <a:r>
              <a:rPr lang="cs-CZ" altLang="cs-CZ" sz="2800" dirty="0">
                <a:cs typeface="Arial" charset="0"/>
              </a:rPr>
              <a:t>zp</a:t>
            </a:r>
            <a:r>
              <a:rPr lang="cs-CZ" altLang="cs-CZ" sz="2800" dirty="0"/>
              <a:t>ů</a:t>
            </a:r>
            <a:r>
              <a:rPr lang="cs-CZ" altLang="cs-CZ" sz="2800" dirty="0">
                <a:cs typeface="Arial" charset="0"/>
              </a:rPr>
              <a:t>sobují </a:t>
            </a:r>
            <a:r>
              <a:rPr lang="cs-CZ" altLang="cs-CZ" sz="2800" b="1" dirty="0">
                <a:cs typeface="Arial" charset="0"/>
              </a:rPr>
              <a:t>nadm</a:t>
            </a:r>
            <a:r>
              <a:rPr lang="cs-CZ" altLang="cs-CZ" sz="2800" b="1" dirty="0"/>
              <a:t>ě</a:t>
            </a:r>
            <a:r>
              <a:rPr lang="cs-CZ" altLang="cs-CZ" sz="2800" b="1" dirty="0">
                <a:cs typeface="Arial" charset="0"/>
              </a:rPr>
              <a:t>rnou únav</a:t>
            </a:r>
            <a:r>
              <a:rPr lang="cs-CZ" altLang="cs-CZ" sz="2800" dirty="0">
                <a:cs typeface="Arial" charset="0"/>
              </a:rPr>
              <a:t>u </a:t>
            </a:r>
            <a:r>
              <a:rPr lang="cs-CZ" altLang="cs-CZ" sz="2800" dirty="0"/>
              <a:t/>
            </a:r>
            <a:br>
              <a:rPr lang="cs-CZ" altLang="cs-CZ" sz="2800" dirty="0"/>
            </a:br>
            <a:r>
              <a:rPr lang="cs-CZ" altLang="cs-CZ" sz="2800" dirty="0">
                <a:cs typeface="Arial" charset="0"/>
              </a:rPr>
              <a:t>a </a:t>
            </a:r>
            <a:r>
              <a:rPr lang="cs-CZ" altLang="cs-CZ" sz="2800" b="1" dirty="0">
                <a:cs typeface="Arial" charset="0"/>
              </a:rPr>
              <a:t>nesoust</a:t>
            </a:r>
            <a:r>
              <a:rPr lang="cs-CZ" altLang="cs-CZ" sz="2800" b="1" dirty="0"/>
              <a:t>ř</a:t>
            </a:r>
            <a:r>
              <a:rPr lang="cs-CZ" altLang="cs-CZ" sz="2800" b="1" dirty="0">
                <a:cs typeface="Arial" charset="0"/>
              </a:rPr>
              <a:t>ed</a:t>
            </a:r>
            <a:r>
              <a:rPr lang="cs-CZ" altLang="cs-CZ" sz="2800" b="1" dirty="0"/>
              <a:t>ě</a:t>
            </a:r>
            <a:r>
              <a:rPr lang="cs-CZ" altLang="cs-CZ" sz="2800" b="1" dirty="0">
                <a:cs typeface="Arial" charset="0"/>
              </a:rPr>
              <a:t>nost</a:t>
            </a:r>
            <a:r>
              <a:rPr lang="cs-CZ" altLang="cs-CZ" sz="2800" dirty="0">
                <a:cs typeface="Arial" charset="0"/>
              </a:rPr>
              <a:t> vedoucí a</a:t>
            </a:r>
            <a:r>
              <a:rPr lang="cs-CZ" altLang="cs-CZ" sz="2800" dirty="0"/>
              <a:t>ž</a:t>
            </a:r>
            <a:r>
              <a:rPr lang="cs-CZ" altLang="cs-CZ" sz="2800" dirty="0">
                <a:cs typeface="Arial" charset="0"/>
              </a:rPr>
              <a:t> k nebezpe</a:t>
            </a:r>
            <a:r>
              <a:rPr lang="cs-CZ" altLang="cs-CZ" sz="2800" dirty="0"/>
              <a:t>č</a:t>
            </a:r>
            <a:r>
              <a:rPr lang="cs-CZ" altLang="cs-CZ" sz="2800" dirty="0">
                <a:cs typeface="Arial" charset="0"/>
              </a:rPr>
              <a:t>ným úraz</a:t>
            </a:r>
            <a:r>
              <a:rPr lang="cs-CZ" altLang="cs-CZ" sz="2800" dirty="0"/>
              <a:t>ů</a:t>
            </a:r>
            <a:r>
              <a:rPr lang="cs-CZ" altLang="cs-CZ" sz="2800" dirty="0">
                <a:cs typeface="Arial" charset="0"/>
              </a:rPr>
              <a:t>m. P</a:t>
            </a:r>
            <a:r>
              <a:rPr lang="cs-CZ" altLang="cs-CZ" sz="2800" dirty="0"/>
              <a:t>ř</a:t>
            </a:r>
            <a:r>
              <a:rPr lang="cs-CZ" altLang="cs-CZ" sz="2800" dirty="0">
                <a:cs typeface="Arial" charset="0"/>
              </a:rPr>
              <a:t>i déletrvajících vysokých teplotách se mohou projevit p</a:t>
            </a:r>
            <a:r>
              <a:rPr lang="cs-CZ" altLang="cs-CZ" sz="2800" dirty="0"/>
              <a:t>ř</a:t>
            </a:r>
            <a:r>
              <a:rPr lang="cs-CZ" altLang="cs-CZ" sz="2800" dirty="0">
                <a:cs typeface="Arial" charset="0"/>
              </a:rPr>
              <a:t>íznaky </a:t>
            </a:r>
            <a:r>
              <a:rPr lang="cs-CZ" altLang="cs-CZ" sz="2800" b="1" dirty="0">
                <a:cs typeface="Arial" charset="0"/>
              </a:rPr>
              <a:t>akutních poruch zdraví z horka</a:t>
            </a:r>
            <a:r>
              <a:rPr lang="cs-CZ" altLang="cs-CZ" sz="2800" dirty="0">
                <a:cs typeface="Arial" charset="0"/>
              </a:rPr>
              <a:t> jako nevolnost a</a:t>
            </a:r>
            <a:r>
              <a:rPr lang="cs-CZ" altLang="cs-CZ" sz="2800" dirty="0"/>
              <a:t>ž</a:t>
            </a:r>
            <a:r>
              <a:rPr lang="cs-CZ" altLang="cs-CZ" sz="2800" dirty="0">
                <a:cs typeface="Arial" charset="0"/>
              </a:rPr>
              <a:t> zvracení, pr</a:t>
            </a:r>
            <a:r>
              <a:rPr lang="cs-CZ" altLang="cs-CZ" sz="2800" dirty="0"/>
              <a:t>ů</a:t>
            </a:r>
            <a:r>
              <a:rPr lang="cs-CZ" altLang="cs-CZ" sz="2800" dirty="0">
                <a:cs typeface="Arial" charset="0"/>
              </a:rPr>
              <a:t>jmy, krvácení z nosu a úst, náhlé a v</a:t>
            </a:r>
            <a:r>
              <a:rPr lang="cs-CZ" altLang="cs-CZ" sz="2800" dirty="0"/>
              <a:t>ů</a:t>
            </a:r>
            <a:r>
              <a:rPr lang="cs-CZ" altLang="cs-CZ" sz="2800" dirty="0">
                <a:cs typeface="Arial" charset="0"/>
              </a:rPr>
              <a:t>lí nekontrolovatelné zrychlení a prohloubení dechu, prudké sní</a:t>
            </a:r>
            <a:r>
              <a:rPr lang="cs-CZ" altLang="cs-CZ" sz="2800" dirty="0"/>
              <a:t>ž</a:t>
            </a:r>
            <a:r>
              <a:rPr lang="cs-CZ" altLang="cs-CZ" sz="2800" dirty="0">
                <a:cs typeface="Arial" charset="0"/>
              </a:rPr>
              <a:t>ení pocení nebo diastolického krevního tlaku, zm</a:t>
            </a:r>
            <a:r>
              <a:rPr lang="cs-CZ" altLang="cs-CZ" sz="2800" dirty="0"/>
              <a:t>ě</a:t>
            </a:r>
            <a:r>
              <a:rPr lang="cs-CZ" altLang="cs-CZ" sz="2800" dirty="0">
                <a:cs typeface="Arial" charset="0"/>
              </a:rPr>
              <a:t>ny barvy obli</a:t>
            </a:r>
            <a:r>
              <a:rPr lang="cs-CZ" altLang="cs-CZ" sz="2800" dirty="0"/>
              <a:t>č</a:t>
            </a:r>
            <a:r>
              <a:rPr lang="cs-CZ" altLang="cs-CZ" sz="2800" dirty="0">
                <a:cs typeface="Arial" charset="0"/>
              </a:rPr>
              <a:t>eje, mraven</a:t>
            </a:r>
            <a:r>
              <a:rPr lang="cs-CZ" altLang="cs-CZ" sz="2800" dirty="0"/>
              <a:t>č</a:t>
            </a:r>
            <a:r>
              <a:rPr lang="cs-CZ" altLang="cs-CZ" sz="2800" dirty="0">
                <a:cs typeface="Arial" charset="0"/>
              </a:rPr>
              <a:t>ení a brn</a:t>
            </a:r>
            <a:r>
              <a:rPr lang="cs-CZ" altLang="cs-CZ" sz="2800" dirty="0"/>
              <a:t>ě</a:t>
            </a:r>
            <a:r>
              <a:rPr lang="cs-CZ" altLang="cs-CZ" sz="2800" dirty="0">
                <a:cs typeface="Arial" charset="0"/>
              </a:rPr>
              <a:t>ní, bolesti hlavy, </a:t>
            </a:r>
            <a:r>
              <a:rPr lang="cs-CZ" altLang="cs-CZ" sz="2800" dirty="0">
                <a:cs typeface="Arial" charset="0"/>
              </a:rPr>
              <a:t/>
            </a:r>
            <a:br>
              <a:rPr lang="cs-CZ" altLang="cs-CZ" sz="2800" dirty="0">
                <a:cs typeface="Arial" charset="0"/>
              </a:rPr>
            </a:br>
            <a:r>
              <a:rPr lang="cs-CZ" altLang="cs-CZ" sz="2800" dirty="0">
                <a:cs typeface="Arial" charset="0"/>
              </a:rPr>
              <a:t>ve </a:t>
            </a:r>
            <a:r>
              <a:rPr lang="cs-CZ" altLang="cs-CZ" sz="2800" dirty="0">
                <a:cs typeface="Arial" charset="0"/>
              </a:rPr>
              <a:t>svalech, </a:t>
            </a:r>
            <a:r>
              <a:rPr lang="cs-CZ" altLang="cs-CZ" sz="2800" dirty="0">
                <a:cs typeface="Arial" charset="0"/>
              </a:rPr>
              <a:t>u </a:t>
            </a:r>
            <a:r>
              <a:rPr lang="cs-CZ" altLang="cs-CZ" sz="2800" dirty="0">
                <a:cs typeface="Arial" charset="0"/>
              </a:rPr>
              <a:t>srdce, k</a:t>
            </a:r>
            <a:r>
              <a:rPr lang="cs-CZ" altLang="cs-CZ" sz="2800" dirty="0"/>
              <a:t>ř</a:t>
            </a:r>
            <a:r>
              <a:rPr lang="cs-CZ" altLang="cs-CZ" sz="2800" dirty="0">
                <a:cs typeface="Arial" charset="0"/>
              </a:rPr>
              <a:t>e</a:t>
            </a:r>
            <a:r>
              <a:rPr lang="cs-CZ" altLang="cs-CZ" sz="2800" dirty="0"/>
              <a:t>č</a:t>
            </a:r>
            <a:r>
              <a:rPr lang="cs-CZ" altLang="cs-CZ" sz="2800" dirty="0">
                <a:cs typeface="Arial" charset="0"/>
              </a:rPr>
              <a:t>e a </a:t>
            </a:r>
            <a:r>
              <a:rPr lang="cs-CZ" altLang="cs-CZ" sz="2800" dirty="0"/>
              <a:t>č</a:t>
            </a:r>
            <a:r>
              <a:rPr lang="cs-CZ" altLang="cs-CZ" sz="2800" dirty="0">
                <a:cs typeface="Arial" charset="0"/>
              </a:rPr>
              <a:t>asto neadekvátní, vícemén</a:t>
            </a:r>
            <a:r>
              <a:rPr lang="cs-CZ" altLang="cs-CZ" sz="2800" dirty="0"/>
              <a:t>ě</a:t>
            </a:r>
            <a:r>
              <a:rPr lang="cs-CZ" altLang="cs-CZ" sz="2800" dirty="0">
                <a:cs typeface="Arial" charset="0"/>
              </a:rPr>
              <a:t> nekontrolovatelné chování</a:t>
            </a:r>
            <a:r>
              <a:rPr lang="cs-CZ" altLang="cs-CZ" sz="2800" dirty="0"/>
              <a:t>.</a:t>
            </a:r>
            <a:r>
              <a:rPr lang="cs-CZ" altLang="cs-CZ" sz="2800" dirty="0">
                <a:cs typeface="Times New Roman" pitchFamily="18" charset="0"/>
              </a:rPr>
              <a:t/>
            </a:r>
            <a:br>
              <a:rPr lang="cs-CZ" altLang="cs-CZ" sz="2800" dirty="0">
                <a:cs typeface="Times New Roman" pitchFamily="18" charset="0"/>
              </a:rPr>
            </a:br>
            <a:endParaRPr lang="cs-CZ" altLang="cs-CZ" sz="28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43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919288" y="476250"/>
            <a:ext cx="8229600" cy="1296988"/>
          </a:xfrm>
        </p:spPr>
        <p:txBody>
          <a:bodyPr/>
          <a:lstStyle/>
          <a:p>
            <a:pPr algn="l"/>
            <a:r>
              <a:rPr lang="cs-CZ" altLang="cs-CZ" sz="3200" b="1" dirty="0">
                <a:solidFill>
                  <a:srgbClr val="002060"/>
                </a:solidFill>
              </a:rPr>
              <a:t>Lokální působení tepla</a:t>
            </a:r>
            <a:r>
              <a:rPr lang="cs-CZ" altLang="cs-CZ" sz="3600" b="1" dirty="0">
                <a:solidFill>
                  <a:srgbClr val="002060"/>
                </a:solidFill>
              </a:rPr>
              <a:t/>
            </a:r>
            <a:br>
              <a:rPr lang="cs-CZ" altLang="cs-CZ" sz="3600" b="1" dirty="0">
                <a:solidFill>
                  <a:srgbClr val="002060"/>
                </a:solidFill>
              </a:rPr>
            </a:br>
            <a:r>
              <a:rPr lang="cs-CZ" altLang="cs-CZ" sz="3200" dirty="0"/>
              <a:t>poškození povrchové tkáně, vznik popálenin</a:t>
            </a:r>
            <a:endParaRPr lang="cs-CZ" altLang="cs-CZ" sz="3600" dirty="0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1" y="1844675"/>
            <a:ext cx="8291513" cy="4248150"/>
          </a:xfrm>
        </p:spPr>
        <p:txBody>
          <a:bodyPr/>
          <a:lstStyle/>
          <a:p>
            <a:pPr marL="533400" indent="-533400">
              <a:buNone/>
            </a:pPr>
            <a:r>
              <a:rPr lang="cs-CZ" altLang="cs-CZ" b="1" smtClean="0">
                <a:solidFill>
                  <a:srgbClr val="C00000"/>
                </a:solidFill>
              </a:rPr>
              <a:t>Reakce na práce v horku:</a:t>
            </a:r>
          </a:p>
          <a:p>
            <a:pPr marL="533400" indent="-533400">
              <a:buFont typeface="Wingdings" pitchFamily="2" charset="2"/>
              <a:buAutoNum type="arabicParenR"/>
            </a:pPr>
            <a:r>
              <a:rPr lang="cs-CZ" altLang="cs-CZ" b="1" smtClean="0"/>
              <a:t>Zvýšená produkce potu</a:t>
            </a:r>
          </a:p>
          <a:p>
            <a:pPr marL="533400" indent="-533400">
              <a:buFont typeface="Wingdings" pitchFamily="2" charset="2"/>
              <a:buAutoNum type="arabicParenR"/>
            </a:pPr>
            <a:r>
              <a:rPr lang="cs-CZ" altLang="cs-CZ" b="1" smtClean="0"/>
              <a:t>Vzestup srdeční frekvence</a:t>
            </a:r>
          </a:p>
          <a:p>
            <a:pPr marL="533400" indent="-533400">
              <a:buFont typeface="Wingdings" pitchFamily="2" charset="2"/>
              <a:buAutoNum type="arabicParenR"/>
            </a:pPr>
            <a:r>
              <a:rPr lang="cs-CZ" altLang="cs-CZ" b="1" smtClean="0"/>
              <a:t>Zvýšená teplota tělesného jádra</a:t>
            </a:r>
          </a:p>
          <a:p>
            <a:pPr marL="533400" indent="-533400">
              <a:buFont typeface="Wingdings" pitchFamily="2" charset="2"/>
              <a:buAutoNum type="arabicParenR"/>
            </a:pPr>
            <a:r>
              <a:rPr lang="cs-CZ" altLang="cs-CZ" b="1" smtClean="0"/>
              <a:t>Mění se teplota kůže (prům. 31 – 34 °C)</a:t>
            </a:r>
          </a:p>
          <a:p>
            <a:pPr marL="533400" indent="-533400">
              <a:buNone/>
            </a:pPr>
            <a:r>
              <a:rPr lang="cs-CZ" altLang="cs-CZ" b="1" smtClean="0"/>
              <a:t>     – nejprve klesá (odpařováním potu), pak stoupá, 37 °C = kolaps</a:t>
            </a:r>
          </a:p>
        </p:txBody>
      </p:sp>
    </p:spTree>
    <p:extLst>
      <p:ext uri="{BB962C8B-B14F-4D97-AF65-F5344CB8AC3E}">
        <p14:creationId xmlns:p14="http://schemas.microsoft.com/office/powerpoint/2010/main" val="266587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609600"/>
            <a:ext cx="7772400" cy="5715000"/>
          </a:xfrm>
        </p:spPr>
        <p:txBody>
          <a:bodyPr>
            <a:normAutofit fontScale="90000"/>
          </a:bodyPr>
          <a:lstStyle/>
          <a:p>
            <a:pPr algn="l" eaLnBrk="1" hangingPunct="1">
              <a:lnSpc>
                <a:spcPct val="120000"/>
              </a:lnSpc>
            </a:pPr>
            <a:r>
              <a:rPr lang="cs-CZ" altLang="cs-CZ" sz="2900" b="1">
                <a:solidFill>
                  <a:srgbClr val="FFFF00"/>
                </a:solidFill>
              </a:rPr>
              <a:t/>
            </a:r>
            <a:br>
              <a:rPr lang="cs-CZ" altLang="cs-CZ" sz="2900" b="1">
                <a:solidFill>
                  <a:srgbClr val="FFFF00"/>
                </a:solidFill>
              </a:rPr>
            </a:br>
            <a:r>
              <a:rPr lang="cs-CZ" altLang="cs-CZ" sz="2900" b="1">
                <a:solidFill>
                  <a:srgbClr val="FFFF00"/>
                </a:solidFill>
              </a:rPr>
              <a:t/>
            </a:r>
            <a:br>
              <a:rPr lang="cs-CZ" altLang="cs-CZ" sz="2900" b="1">
                <a:solidFill>
                  <a:srgbClr val="FFFF00"/>
                </a:solidFill>
              </a:rPr>
            </a:br>
            <a:r>
              <a:rPr lang="cs-CZ" altLang="cs-CZ" sz="2900" b="1">
                <a:solidFill>
                  <a:srgbClr val="FFFF00"/>
                </a:solidFill>
              </a:rPr>
              <a:t/>
            </a:r>
            <a:br>
              <a:rPr lang="cs-CZ" altLang="cs-CZ" sz="2900" b="1">
                <a:solidFill>
                  <a:srgbClr val="FFFF00"/>
                </a:solidFill>
              </a:rPr>
            </a:br>
            <a:r>
              <a:rPr lang="cs-CZ" altLang="cs-CZ" sz="2900" b="1">
                <a:solidFill>
                  <a:srgbClr val="FFFF00"/>
                </a:solidFill>
              </a:rPr>
              <a:t/>
            </a:r>
            <a:br>
              <a:rPr lang="cs-CZ" altLang="cs-CZ" sz="2900" b="1">
                <a:solidFill>
                  <a:srgbClr val="FFFF00"/>
                </a:solidFill>
              </a:rPr>
            </a:br>
            <a:r>
              <a:rPr lang="cs-CZ" altLang="cs-CZ" sz="2900" b="1">
                <a:solidFill>
                  <a:srgbClr val="FFFF00"/>
                </a:solidFill>
              </a:rPr>
              <a:t/>
            </a:r>
            <a:br>
              <a:rPr lang="cs-CZ" altLang="cs-CZ" sz="2900" b="1">
                <a:solidFill>
                  <a:srgbClr val="FFFF00"/>
                </a:solidFill>
              </a:rPr>
            </a:br>
            <a:r>
              <a:rPr lang="cs-CZ" altLang="cs-CZ" sz="2900" b="1">
                <a:solidFill>
                  <a:srgbClr val="FFFF00"/>
                </a:solidFill>
              </a:rPr>
              <a:t/>
            </a:r>
            <a:br>
              <a:rPr lang="cs-CZ" altLang="cs-CZ" sz="2900" b="1">
                <a:solidFill>
                  <a:srgbClr val="FFFF00"/>
                </a:solidFill>
              </a:rPr>
            </a:br>
            <a:r>
              <a:rPr lang="cs-CZ" altLang="cs-CZ" sz="2900" b="1">
                <a:solidFill>
                  <a:srgbClr val="FFFF00"/>
                </a:solidFill>
              </a:rPr>
              <a:t/>
            </a:r>
            <a:br>
              <a:rPr lang="cs-CZ" altLang="cs-CZ" sz="2900" b="1">
                <a:solidFill>
                  <a:srgbClr val="FFFF00"/>
                </a:solidFill>
              </a:rPr>
            </a:br>
            <a:r>
              <a:rPr lang="cs-CZ" altLang="cs-CZ" sz="2900" b="1">
                <a:solidFill>
                  <a:srgbClr val="FFFF00"/>
                </a:solidFill>
              </a:rPr>
              <a:t/>
            </a:r>
            <a:br>
              <a:rPr lang="cs-CZ" altLang="cs-CZ" sz="2900" b="1">
                <a:solidFill>
                  <a:srgbClr val="FFFF00"/>
                </a:solidFill>
              </a:rPr>
            </a:br>
            <a:r>
              <a:rPr lang="cs-CZ" altLang="cs-CZ" sz="2900" b="1">
                <a:solidFill>
                  <a:srgbClr val="FFFF00"/>
                </a:solidFill>
              </a:rPr>
              <a:t/>
            </a:r>
            <a:br>
              <a:rPr lang="cs-CZ" altLang="cs-CZ" sz="2900" b="1">
                <a:solidFill>
                  <a:srgbClr val="FFFF00"/>
                </a:solidFill>
              </a:rPr>
            </a:br>
            <a:r>
              <a:rPr lang="cs-CZ" altLang="cs-CZ" sz="2900" b="1">
                <a:solidFill>
                  <a:srgbClr val="FFFF00"/>
                </a:solidFill>
              </a:rPr>
              <a:t/>
            </a:r>
            <a:br>
              <a:rPr lang="cs-CZ" altLang="cs-CZ" sz="2900" b="1">
                <a:solidFill>
                  <a:srgbClr val="FFFF00"/>
                </a:solidFill>
              </a:rPr>
            </a:br>
            <a:r>
              <a:rPr lang="cs-CZ" altLang="cs-CZ" sz="2900" b="1">
                <a:solidFill>
                  <a:srgbClr val="FFFF00"/>
                </a:solidFill>
              </a:rPr>
              <a:t/>
            </a:r>
            <a:br>
              <a:rPr lang="cs-CZ" altLang="cs-CZ" sz="2900" b="1">
                <a:solidFill>
                  <a:srgbClr val="FFFF00"/>
                </a:solidFill>
              </a:rPr>
            </a:br>
            <a:r>
              <a:rPr lang="cs-CZ" altLang="cs-CZ" sz="2900" b="1">
                <a:solidFill>
                  <a:srgbClr val="FFFF00"/>
                </a:solidFill>
              </a:rPr>
              <a:t/>
            </a:r>
            <a:br>
              <a:rPr lang="cs-CZ" altLang="cs-CZ" sz="2900" b="1">
                <a:solidFill>
                  <a:srgbClr val="FFFF00"/>
                </a:solidFill>
              </a:rPr>
            </a:br>
            <a:r>
              <a:rPr lang="cs-CZ" altLang="cs-CZ" sz="2900" b="1">
                <a:solidFill>
                  <a:srgbClr val="FFFF00"/>
                </a:solidFill>
              </a:rPr>
              <a:t>                                                                                   </a:t>
            </a:r>
            <a:endParaRPr lang="cs-CZ" altLang="cs-CZ" sz="1200" b="1"/>
          </a:p>
        </p:txBody>
      </p:sp>
      <p:pic>
        <p:nvPicPr>
          <p:cNvPr id="66563" name="Picture 3" descr="msotw9_temp0"/>
          <p:cNvPicPr>
            <a:picLocks noChangeAspect="1" noChangeArrowheads="1"/>
          </p:cNvPicPr>
          <p:nvPr/>
        </p:nvPicPr>
        <p:blipFill>
          <a:blip r:embed="rId3">
            <a:lum bright="-66000" contrast="8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685800"/>
            <a:ext cx="655320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6564" name="Line 4"/>
          <p:cNvSpPr>
            <a:spLocks noChangeShapeType="1"/>
          </p:cNvSpPr>
          <p:nvPr/>
        </p:nvSpPr>
        <p:spPr bwMode="auto">
          <a:xfrm>
            <a:off x="3216275" y="5734050"/>
            <a:ext cx="3455988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5448300" y="5516564"/>
            <a:ext cx="647700" cy="217487"/>
          </a:xfrm>
          <a:prstGeom prst="rect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66566" name="Rectangle 6"/>
          <p:cNvSpPr>
            <a:spLocks noChangeArrowheads="1"/>
          </p:cNvSpPr>
          <p:nvPr/>
        </p:nvSpPr>
        <p:spPr bwMode="auto">
          <a:xfrm>
            <a:off x="6096001" y="5516564"/>
            <a:ext cx="576263" cy="217487"/>
          </a:xfrm>
          <a:prstGeom prst="rect">
            <a:avLst/>
          </a:prstGeom>
          <a:noFill/>
          <a:ln w="28575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cxnSp>
        <p:nvCxnSpPr>
          <p:cNvPr id="3" name="Přímá spojnice 2"/>
          <p:cNvCxnSpPr/>
          <p:nvPr/>
        </p:nvCxnSpPr>
        <p:spPr>
          <a:xfrm flipV="1">
            <a:off x="5951538" y="765175"/>
            <a:ext cx="576262" cy="28733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ovéPole 3"/>
          <p:cNvSpPr txBox="1"/>
          <p:nvPr/>
        </p:nvSpPr>
        <p:spPr>
          <a:xfrm>
            <a:off x="5772151" y="501651"/>
            <a:ext cx="900113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1200" b="1" dirty="0">
                <a:solidFill>
                  <a:srgbClr val="002060"/>
                </a:solidFill>
              </a:rPr>
              <a:t>přípustná</a:t>
            </a:r>
          </a:p>
        </p:txBody>
      </p:sp>
    </p:spTree>
    <p:extLst>
      <p:ext uri="{BB962C8B-B14F-4D97-AF65-F5344CB8AC3E}">
        <p14:creationId xmlns:p14="http://schemas.microsoft.com/office/powerpoint/2010/main" val="42619403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1463"/>
            <a:ext cx="8229600" cy="1143000"/>
          </a:xfrm>
        </p:spPr>
        <p:txBody>
          <a:bodyPr/>
          <a:lstStyle/>
          <a:p>
            <a:pPr eaLnBrk="1" hangingPunct="1"/>
            <a:endParaRPr lang="cs-CZ" altLang="cs-CZ" smtClean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  <p:pic>
        <p:nvPicPr>
          <p:cNvPr id="67588" name="Picture 4" descr="mso95AA2"/>
          <p:cNvPicPr>
            <a:picLocks noChangeAspect="1" noChangeArrowheads="1"/>
          </p:cNvPicPr>
          <p:nvPr/>
        </p:nvPicPr>
        <p:blipFill>
          <a:blip r:embed="rId3" cstate="print">
            <a:lum bright="-16000" contras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9" y="836613"/>
            <a:ext cx="8351837" cy="529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9" name="Text Box 5" descr="Pergamen"/>
          <p:cNvSpPr txBox="1">
            <a:spLocks noChangeArrowheads="1"/>
          </p:cNvSpPr>
          <p:nvPr/>
        </p:nvSpPr>
        <p:spPr bwMode="auto">
          <a:xfrm>
            <a:off x="5867401" y="5943600"/>
            <a:ext cx="4392613" cy="641350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3600">
                <a:solidFill>
                  <a:srgbClr val="333399"/>
                </a:solidFill>
                <a:latin typeface="Times New Roman" pitchFamily="18" charset="0"/>
              </a:rPr>
              <a:t>   </a:t>
            </a:r>
            <a:r>
              <a:rPr lang="cs-CZ" altLang="cs-CZ" sz="2800" b="1">
                <a:solidFill>
                  <a:schemeClr val="hlink"/>
                </a:solidFill>
                <a:latin typeface="Verdana" pitchFamily="34" charset="0"/>
              </a:rPr>
              <a:t>max cca 4 l/směnu</a:t>
            </a:r>
          </a:p>
        </p:txBody>
      </p:sp>
      <p:sp>
        <p:nvSpPr>
          <p:cNvPr id="67590" name="Oval 6"/>
          <p:cNvSpPr>
            <a:spLocks noChangeArrowheads="1"/>
          </p:cNvSpPr>
          <p:nvPr/>
        </p:nvSpPr>
        <p:spPr bwMode="auto">
          <a:xfrm>
            <a:off x="7162800" y="4953000"/>
            <a:ext cx="609600" cy="533400"/>
          </a:xfrm>
          <a:prstGeom prst="ellipse">
            <a:avLst/>
          </a:prstGeom>
          <a:noFill/>
          <a:ln w="28575">
            <a:solidFill>
              <a:srgbClr val="33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67591" name="TextovéPole 1"/>
          <p:cNvSpPr txBox="1">
            <a:spLocks noChangeArrowheads="1"/>
          </p:cNvSpPr>
          <p:nvPr/>
        </p:nvSpPr>
        <p:spPr bwMode="auto">
          <a:xfrm>
            <a:off x="4727576" y="1081089"/>
            <a:ext cx="1584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/>
              <a:t>přípustná</a:t>
            </a:r>
          </a:p>
        </p:txBody>
      </p:sp>
      <p:cxnSp>
        <p:nvCxnSpPr>
          <p:cNvPr id="3" name="Přímá spojnice 2"/>
          <p:cNvCxnSpPr/>
          <p:nvPr/>
        </p:nvCxnSpPr>
        <p:spPr>
          <a:xfrm flipV="1">
            <a:off x="4727576" y="1412875"/>
            <a:ext cx="1008063" cy="215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035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  <p:pic>
        <p:nvPicPr>
          <p:cNvPr id="68611" name="Picture 3" descr="msoB8E38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lum bright="-10000"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5000" y="533400"/>
            <a:ext cx="8534400" cy="5791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12" name="TextovéPole 1"/>
          <p:cNvSpPr txBox="1">
            <a:spLocks noChangeArrowheads="1"/>
          </p:cNvSpPr>
          <p:nvPr/>
        </p:nvSpPr>
        <p:spPr bwMode="auto">
          <a:xfrm>
            <a:off x="4872038" y="836614"/>
            <a:ext cx="1295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/>
              <a:t>přípustná</a:t>
            </a:r>
          </a:p>
        </p:txBody>
      </p:sp>
      <p:cxnSp>
        <p:nvCxnSpPr>
          <p:cNvPr id="3" name="Přímá spojnice 2"/>
          <p:cNvCxnSpPr/>
          <p:nvPr/>
        </p:nvCxnSpPr>
        <p:spPr>
          <a:xfrm flipV="1">
            <a:off x="4872038" y="1206501"/>
            <a:ext cx="1223962" cy="2778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281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260351"/>
            <a:ext cx="8229600" cy="58658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b="1" dirty="0" smtClean="0">
                <a:solidFill>
                  <a:schemeClr val="accent1"/>
                </a:solidFill>
              </a:rPr>
              <a:t>Chladné – dlouhodobě přípustné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b="1" dirty="0" smtClean="0">
                <a:solidFill>
                  <a:srgbClr val="66FFCC"/>
                </a:solidFill>
              </a:rPr>
              <a:t>   </a:t>
            </a:r>
            <a:r>
              <a:rPr lang="cs-CZ" altLang="cs-CZ" b="1" dirty="0" smtClean="0">
                <a:solidFill>
                  <a:schemeClr val="hlink"/>
                </a:solidFill>
              </a:rPr>
              <a:t>Tepelná bilance je vyrovnaná</a:t>
            </a:r>
            <a:r>
              <a:rPr lang="cs-CZ" altLang="cs-CZ" b="1" dirty="0" smtClean="0"/>
              <a:t> pomocí termoregulačních procesů, především zmenšování průřezu periferních cév, snížení povrchové teploty těla a snížení toku tepla </a:t>
            </a:r>
            <a:br>
              <a:rPr lang="cs-CZ" altLang="cs-CZ" b="1" dirty="0" smtClean="0"/>
            </a:br>
            <a:r>
              <a:rPr lang="cs-CZ" altLang="cs-CZ" b="1" dirty="0" smtClean="0"/>
              <a:t>do okolí. Pobyt v těchto podmínkách je zpravidla </a:t>
            </a:r>
            <a:r>
              <a:rPr lang="cs-CZ" altLang="cs-CZ" b="1" dirty="0" smtClean="0">
                <a:solidFill>
                  <a:schemeClr val="hlink"/>
                </a:solidFill>
              </a:rPr>
              <a:t>bez omezení</a:t>
            </a:r>
            <a:r>
              <a:rPr lang="cs-CZ" altLang="cs-CZ" b="1" dirty="0" smtClean="0"/>
              <a:t> (s vhodným oděvem).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b="1" dirty="0" smtClean="0">
                <a:solidFill>
                  <a:schemeClr val="accent1"/>
                </a:solidFill>
              </a:rPr>
              <a:t>Chladné – krátkodobě přípustné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b="1" dirty="0" smtClean="0">
                <a:solidFill>
                  <a:srgbClr val="FF6600"/>
                </a:solidFill>
              </a:rPr>
              <a:t>   </a:t>
            </a:r>
            <a:r>
              <a:rPr lang="cs-CZ" altLang="cs-CZ" b="1" dirty="0" smtClean="0">
                <a:solidFill>
                  <a:schemeClr val="hlink"/>
                </a:solidFill>
              </a:rPr>
              <a:t>Tepelná bilance organismu je negativní</a:t>
            </a:r>
            <a:r>
              <a:rPr lang="cs-CZ" altLang="cs-CZ" b="1" dirty="0" smtClean="0"/>
              <a:t>, dochází k trvalému prochládání organismu, proto pobyt v těchto podmínkách může být pouze </a:t>
            </a:r>
            <a:r>
              <a:rPr lang="cs-CZ" altLang="cs-CZ" b="1" dirty="0" smtClean="0">
                <a:solidFill>
                  <a:schemeClr val="accent1"/>
                </a:solidFill>
              </a:rPr>
              <a:t>krátkodobý.</a:t>
            </a:r>
            <a:r>
              <a:rPr lang="cs-CZ" altLang="cs-CZ" b="1" dirty="0" smtClean="0"/>
              <a:t> </a:t>
            </a:r>
            <a:endParaRPr lang="cs-CZ" altLang="cs-CZ" b="1" dirty="0" smtClean="0">
              <a:solidFill>
                <a:srgbClr val="66FFCC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altLang="cs-CZ" sz="3600" b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50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 altLang="cs-CZ" smtClean="0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79650" y="1600201"/>
            <a:ext cx="7931150" cy="4525963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cs-CZ" altLang="cs-CZ" sz="3600" b="1" dirty="0">
                <a:solidFill>
                  <a:srgbClr val="000066"/>
                </a:solidFill>
              </a:rPr>
              <a:t>Lokální působení chladu </a:t>
            </a:r>
            <a:r>
              <a:rPr lang="cs-CZ" altLang="cs-CZ" sz="3600" b="1" dirty="0"/>
              <a:t>– omrzliny</a:t>
            </a:r>
          </a:p>
          <a:p>
            <a:pPr marL="0">
              <a:buNone/>
              <a:defRPr/>
            </a:pPr>
            <a:r>
              <a:rPr lang="cs-CZ" altLang="cs-CZ" sz="3600" b="1" dirty="0">
                <a:solidFill>
                  <a:srgbClr val="FF0000"/>
                </a:solidFill>
              </a:rPr>
              <a:t>Kombinace chladu a vlhkosti </a:t>
            </a:r>
            <a:r>
              <a:rPr lang="cs-CZ" altLang="cs-CZ" sz="3600" b="1" dirty="0"/>
              <a:t>– </a:t>
            </a:r>
            <a:r>
              <a:rPr lang="cs-CZ" altLang="cs-CZ" sz="3600" b="1" dirty="0"/>
              <a:t/>
            </a:r>
            <a:br>
              <a:rPr lang="cs-CZ" altLang="cs-CZ" sz="3600" b="1" dirty="0"/>
            </a:br>
            <a:r>
              <a:rPr lang="cs-CZ" altLang="cs-CZ" sz="3600" b="1" dirty="0"/>
              <a:t>ochrnutí krevních </a:t>
            </a:r>
            <a:r>
              <a:rPr lang="cs-CZ" altLang="cs-CZ" sz="3600" b="1" dirty="0"/>
              <a:t>kapilár v kůži </a:t>
            </a:r>
            <a:r>
              <a:rPr lang="cs-CZ" altLang="cs-CZ" sz="3600" b="1" dirty="0"/>
              <a:t/>
            </a:r>
            <a:br>
              <a:rPr lang="cs-CZ" altLang="cs-CZ" sz="3600" b="1" dirty="0"/>
            </a:br>
            <a:r>
              <a:rPr lang="cs-CZ" altLang="cs-CZ" sz="3600" b="1" dirty="0"/>
              <a:t>a </a:t>
            </a:r>
            <a:r>
              <a:rPr lang="cs-CZ" altLang="cs-CZ" sz="3600" b="1" dirty="0"/>
              <a:t>podkoží</a:t>
            </a:r>
            <a:r>
              <a:rPr lang="cs-CZ" altLang="cs-CZ" sz="3600" b="1" dirty="0"/>
              <a:t>, městnání </a:t>
            </a:r>
            <a:r>
              <a:rPr lang="cs-CZ" altLang="cs-CZ" sz="3600" b="1" dirty="0"/>
              <a:t>krve, otoky </a:t>
            </a:r>
            <a:r>
              <a:rPr lang="cs-CZ" altLang="cs-CZ" sz="3600" b="1" dirty="0"/>
              <a:t>končetin …</a:t>
            </a:r>
            <a:endParaRPr lang="cs-CZ" altLang="cs-CZ" sz="3600" b="1" dirty="0"/>
          </a:p>
          <a:p>
            <a:pPr>
              <a:buFont typeface="Wingdings" pitchFamily="2" charset="2"/>
              <a:buNone/>
              <a:defRPr/>
            </a:pP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14413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981200" y="274639"/>
            <a:ext cx="8229600" cy="5818187"/>
          </a:xfrm>
        </p:spPr>
        <p:txBody>
          <a:bodyPr/>
          <a:lstStyle/>
          <a:p>
            <a:pPr algn="l">
              <a:lnSpc>
                <a:spcPct val="120000"/>
              </a:lnSpc>
            </a:pPr>
            <a:r>
              <a:rPr lang="cs-CZ" altLang="cs-CZ" sz="3600" b="1" dirty="0">
                <a:solidFill>
                  <a:srgbClr val="000066"/>
                </a:solidFill>
              </a:rPr>
              <a:t>Celkové působení chladu</a:t>
            </a:r>
            <a:r>
              <a:rPr lang="cs-CZ" altLang="cs-CZ" sz="3200" b="1" dirty="0">
                <a:solidFill>
                  <a:srgbClr val="000066"/>
                </a:solidFill>
              </a:rPr>
              <a:t/>
            </a:r>
            <a:br>
              <a:rPr lang="cs-CZ" altLang="cs-CZ" sz="3200" b="1" dirty="0">
                <a:solidFill>
                  <a:srgbClr val="000066"/>
                </a:solidFill>
              </a:rPr>
            </a:br>
            <a:r>
              <a:rPr lang="cs-CZ" altLang="cs-CZ" sz="3200" b="1" dirty="0"/>
              <a:t>omezuje průtok krve kůží, stoupá krevní tlak </a:t>
            </a:r>
            <a:br>
              <a:rPr lang="cs-CZ" altLang="cs-CZ" sz="3200" b="1" dirty="0"/>
            </a:br>
            <a:r>
              <a:rPr lang="cs-CZ" altLang="cs-CZ" sz="3200" b="1" dirty="0"/>
              <a:t>i srdeční frekvence, zvyšuje se spotřeba kyslíku v tkáni. Při vyčerpání termoregulačních možností dochází k poklesu teploty tělesného jádra, oslabení dýchání, ke zpomalení srdeční frekvence, snížení aktivity CNS – dochází </a:t>
            </a:r>
            <a:br>
              <a:rPr lang="cs-CZ" altLang="cs-CZ" sz="3200" b="1" dirty="0"/>
            </a:br>
            <a:r>
              <a:rPr lang="cs-CZ" altLang="cs-CZ" sz="3200" b="1" dirty="0"/>
              <a:t>k ospalosti </a:t>
            </a:r>
            <a:r>
              <a:rPr lang="cs-CZ" altLang="cs-CZ" sz="3200" b="1" dirty="0">
                <a:sym typeface="Symbol" pitchFamily="18" charset="2"/>
              </a:rPr>
              <a:t></a:t>
            </a:r>
            <a:r>
              <a:rPr lang="cs-CZ" altLang="cs-CZ" sz="3200" b="1" dirty="0"/>
              <a:t> smrt následkem selhání krevního oběhu.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47528" y="5877272"/>
            <a:ext cx="7906072" cy="420970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324955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304800"/>
            <a:ext cx="7772400" cy="685800"/>
          </a:xfrm>
        </p:spPr>
        <p:txBody>
          <a:bodyPr/>
          <a:lstStyle/>
          <a:p>
            <a:pPr algn="l" eaLnBrk="1" hangingPunct="1">
              <a:defRPr/>
            </a:pPr>
            <a:r>
              <a:rPr lang="cs-CZ" sz="32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Tepelná pohoda závisí na: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143000"/>
            <a:ext cx="83058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cs-CZ" b="1" smtClean="0"/>
              <a:t> </a:t>
            </a:r>
            <a:r>
              <a:rPr lang="cs-CZ" b="1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metabolické produkci organismu, </a:t>
            </a:r>
            <a:r>
              <a:rPr lang="cs-CZ" b="1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cs-CZ" b="1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cs-CZ" b="1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cs-CZ" b="1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tepelně</a:t>
            </a:r>
            <a:r>
              <a:rPr lang="cs-CZ" b="1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cs-CZ" b="1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-</a:t>
            </a:r>
            <a:r>
              <a:rPr lang="cs-CZ" b="1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cs-CZ" b="1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izolačních vlastnostech oděvu</a:t>
            </a:r>
            <a:r>
              <a:rPr lang="cs-CZ" b="1" i="1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rPr>
              <a:t> </a:t>
            </a:r>
            <a:endParaRPr lang="cs-CZ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cs-CZ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          </a:t>
            </a:r>
            <a:r>
              <a:rPr lang="cs-CZ" b="1">
                <a:effectLst>
                  <a:outerShdw blurRad="38100" dist="38100" dir="2700000" algn="tl">
                    <a:srgbClr val="C0C0C0"/>
                  </a:outerShdw>
                </a:effectLst>
              </a:rPr>
              <a:t>vnitřních</a:t>
            </a: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cs-CZ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zdrojích tepla</a:t>
            </a: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cs-CZ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           </a:t>
            </a:r>
            <a:r>
              <a:rPr lang="cs-CZ" b="1">
                <a:effectLst>
                  <a:outerShdw blurRad="38100" dist="38100" dir="2700000" algn="tl">
                    <a:srgbClr val="C0C0C0"/>
                  </a:outerShdw>
                </a:effectLst>
              </a:rPr>
              <a:t>vnějších</a:t>
            </a: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cs-CZ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</a:t>
            </a:r>
            <a:r>
              <a:rPr lang="cs-CZ" sz="2000" b="1" i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</a:t>
            </a:r>
            <a:r>
              <a:rPr lang="cs-CZ" b="1" i="1" smtClean="0"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  </a:t>
            </a:r>
            <a:r>
              <a:rPr lang="cs-CZ" b="1" i="1"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z</a:t>
            </a:r>
            <a:r>
              <a:rPr lang="cs-CZ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působu vytápění</a:t>
            </a: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cs-CZ" b="1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</a:t>
            </a:r>
            <a:r>
              <a:rPr lang="cs-CZ" sz="2000" b="1" i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</a:t>
            </a:r>
            <a:r>
              <a:rPr lang="cs-CZ" b="1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cs-CZ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větrání</a:t>
            </a: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cs-CZ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cs-CZ" b="1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individuální vnímavosti</a:t>
            </a: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cs-CZ" b="1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</a:t>
            </a:r>
            <a:r>
              <a:rPr lang="cs-CZ" sz="2000" b="1" i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</a:t>
            </a:r>
            <a:r>
              <a:rPr lang="cs-CZ" b="1" i="1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cs-CZ" b="1" i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zdravotní stav, věk, pohlaví</a:t>
            </a:r>
            <a:r>
              <a:rPr lang="cs-CZ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…….</a:t>
            </a:r>
          </a:p>
        </p:txBody>
      </p:sp>
      <p:sp>
        <p:nvSpPr>
          <p:cNvPr id="17412" name="Line 4"/>
          <p:cNvSpPr>
            <a:spLocks noChangeShapeType="1"/>
          </p:cNvSpPr>
          <p:nvPr/>
        </p:nvSpPr>
        <p:spPr bwMode="auto">
          <a:xfrm flipV="1">
            <a:off x="5638800" y="2514600"/>
            <a:ext cx="6858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17413" name="Line 5"/>
          <p:cNvSpPr>
            <a:spLocks noChangeShapeType="1"/>
          </p:cNvSpPr>
          <p:nvPr/>
        </p:nvSpPr>
        <p:spPr bwMode="auto">
          <a:xfrm>
            <a:off x="5638800" y="2895600"/>
            <a:ext cx="7620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229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cs-CZ" altLang="cs-CZ" sz="2800" b="1"/>
              <a:t>                      Změny v chladové zátěži</a:t>
            </a:r>
            <a:endParaRPr lang="cs-CZ" altLang="cs-CZ" sz="280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cs-CZ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NV č. 68/2010 Sb.             NV č. 93/2012 Sb.</a:t>
            </a:r>
          </a:p>
          <a:p>
            <a:pPr marL="0" indent="0">
              <a:buNone/>
              <a:defRPr/>
            </a:pPr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2566988" y="2492375"/>
          <a:ext cx="6096000" cy="20224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640281">
                <a:tc>
                  <a:txBody>
                    <a:bodyPr/>
                    <a:lstStyle/>
                    <a:p>
                      <a:pPr algn="ctr"/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Teplota</a:t>
                      </a:r>
                    </a:p>
                    <a:p>
                      <a:pPr algn="ctr"/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t</a:t>
                      </a:r>
                      <a:r>
                        <a:rPr kumimoji="0" lang="cs-CZ" sz="1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 </a:t>
                      </a: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[°C]</a:t>
                      </a:r>
                      <a:endParaRPr lang="cs-CZ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Doba práce</a:t>
                      </a:r>
                    </a:p>
                    <a:p>
                      <a:pPr algn="ctr"/>
                      <a:r>
                        <a:rPr lang="cs-CZ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[min]</a:t>
                      </a:r>
                      <a:endParaRPr lang="cs-CZ"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Teplota</a:t>
                      </a:r>
                    </a:p>
                    <a:p>
                      <a:pPr algn="ctr"/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t</a:t>
                      </a:r>
                      <a:r>
                        <a:rPr kumimoji="0" lang="cs-CZ" sz="1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 </a:t>
                      </a: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[°C]</a:t>
                      </a:r>
                      <a:endParaRPr lang="cs-CZ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34" marB="45734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Doba práce</a:t>
                      </a:r>
                    </a:p>
                    <a:p>
                      <a:pPr algn="ctr"/>
                      <a:r>
                        <a:rPr lang="cs-CZ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[min]</a:t>
                      </a:r>
                      <a:endParaRPr lang="cs-CZ"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956"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 smtClean="0">
                          <a:solidFill>
                            <a:schemeClr val="tx1"/>
                          </a:solidFill>
                        </a:rPr>
                        <a:t>13 až 4</a:t>
                      </a:r>
                      <a:endParaRPr lang="cs-CZ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max</a:t>
                      </a:r>
                      <a:r>
                        <a:rPr lang="cs-CZ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180</a:t>
                      </a:r>
                      <a:endParaRPr lang="cs-CZ"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cs-CZ"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34" marB="45734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cs-CZ"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956"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 smtClean="0">
                          <a:solidFill>
                            <a:schemeClr val="tx1"/>
                          </a:solidFill>
                        </a:rPr>
                        <a:t>4 až -10</a:t>
                      </a:r>
                      <a:endParaRPr lang="cs-CZ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max</a:t>
                      </a:r>
                      <a:r>
                        <a:rPr lang="cs-CZ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120</a:t>
                      </a:r>
                      <a:endParaRPr lang="cs-CZ"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 až -10</a:t>
                      </a:r>
                      <a:endParaRPr lang="cs-CZ"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34" marB="45734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max</a:t>
                      </a:r>
                      <a:r>
                        <a:rPr lang="cs-CZ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120</a:t>
                      </a:r>
                      <a:endParaRPr lang="cs-CZ"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0281"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 smtClean="0">
                          <a:solidFill>
                            <a:schemeClr val="tx1"/>
                          </a:solidFill>
                        </a:rPr>
                        <a:t>10 až -30</a:t>
                      </a:r>
                      <a:endParaRPr lang="cs-CZ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max</a:t>
                      </a:r>
                      <a:r>
                        <a:rPr lang="cs-CZ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75</a:t>
                      </a:r>
                      <a:endParaRPr lang="cs-CZ"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- 10,1 až -20</a:t>
                      </a:r>
                    </a:p>
                    <a:p>
                      <a:pPr algn="ctr"/>
                      <a:r>
                        <a:rPr lang="cs-CZ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- 20,1 až -30</a:t>
                      </a:r>
                      <a:endParaRPr lang="cs-CZ"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34" marB="45734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max</a:t>
                      </a:r>
                      <a:r>
                        <a:rPr lang="cs-CZ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60</a:t>
                      </a:r>
                    </a:p>
                    <a:p>
                      <a:pPr algn="ctr"/>
                      <a:r>
                        <a:rPr lang="cs-CZ" sz="1800" b="1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max</a:t>
                      </a:r>
                      <a:r>
                        <a:rPr lang="cs-CZ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30</a:t>
                      </a:r>
                      <a:endParaRPr lang="cs-CZ"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cxnSp>
        <p:nvCxnSpPr>
          <p:cNvPr id="6" name="Přímá spojnice 5"/>
          <p:cNvCxnSpPr>
            <a:stCxn id="4" idx="0"/>
            <a:endCxn id="4" idx="2"/>
          </p:cNvCxnSpPr>
          <p:nvPr/>
        </p:nvCxnSpPr>
        <p:spPr>
          <a:xfrm>
            <a:off x="5614988" y="2492375"/>
            <a:ext cx="0" cy="202247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736" name="Text Box 60"/>
          <p:cNvSpPr txBox="1">
            <a:spLocks noChangeArrowheads="1"/>
          </p:cNvSpPr>
          <p:nvPr/>
        </p:nvSpPr>
        <p:spPr bwMode="auto">
          <a:xfrm>
            <a:off x="1703388" y="5516564"/>
            <a:ext cx="8496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>
                <a:latin typeface="Calibri" pitchFamily="34" charset="0"/>
                <a:cs typeface="Arial" charset="0"/>
              </a:rPr>
              <a:t>                 </a:t>
            </a:r>
            <a:r>
              <a:rPr lang="cs-CZ" altLang="cs-CZ" sz="2000" b="1">
                <a:latin typeface="Calibri" pitchFamily="34" charset="0"/>
                <a:cs typeface="Arial" charset="0"/>
              </a:rPr>
              <a:t>4 °C a nižší – bezpečnostní přestávky min 10 min</a:t>
            </a:r>
          </a:p>
        </p:txBody>
      </p:sp>
    </p:spTree>
    <p:extLst>
      <p:ext uri="{BB962C8B-B14F-4D97-AF65-F5344CB8AC3E}">
        <p14:creationId xmlns:p14="http://schemas.microsoft.com/office/powerpoint/2010/main" val="187217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cs-CZ" altLang="cs-CZ" sz="2000" b="1" dirty="0"/>
              <a:t>Tabulka č. 3   Přípustné hodnoty nastavení mikroklimatických podmínek </a:t>
            </a:r>
            <a:br>
              <a:rPr lang="cs-CZ" altLang="cs-CZ" sz="2000" b="1" dirty="0"/>
            </a:br>
            <a:r>
              <a:rPr lang="cs-CZ" altLang="cs-CZ" sz="2000" b="1" dirty="0"/>
              <a:t>                         pro klimatizovaná pracoviště třídy I a </a:t>
            </a:r>
            <a:r>
              <a:rPr lang="cs-CZ" altLang="cs-CZ" sz="2000" b="1" dirty="0" err="1"/>
              <a:t>IIa</a:t>
            </a:r>
            <a:endParaRPr lang="cs-CZ" altLang="cs-CZ" sz="2000" b="1" dirty="0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cs-CZ" altLang="cs-CZ" smtClean="0"/>
          </a:p>
        </p:txBody>
      </p:sp>
      <p:pic>
        <p:nvPicPr>
          <p:cNvPr id="73732" name="Picture 5" descr="D71228B7"/>
          <p:cNvPicPr>
            <a:picLocks noChangeAspect="1" noChangeArrowheads="1"/>
          </p:cNvPicPr>
          <p:nvPr/>
        </p:nvPicPr>
        <p:blipFill>
          <a:blip r:embed="rId2">
            <a:lum bright="-18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4" y="1233489"/>
            <a:ext cx="8207375" cy="534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3" name="TextovéPole 1"/>
          <p:cNvSpPr txBox="1">
            <a:spLocks noChangeArrowheads="1"/>
          </p:cNvSpPr>
          <p:nvPr/>
        </p:nvSpPr>
        <p:spPr bwMode="auto">
          <a:xfrm>
            <a:off x="6240463" y="4286250"/>
            <a:ext cx="647700" cy="338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cs typeface="Arial" charset="0"/>
              </a:rPr>
              <a:t>24,5</a:t>
            </a:r>
          </a:p>
        </p:txBody>
      </p:sp>
      <p:sp>
        <p:nvSpPr>
          <p:cNvPr id="73734" name="TextovéPole 2"/>
          <p:cNvSpPr txBox="1">
            <a:spLocks noChangeArrowheads="1"/>
          </p:cNvSpPr>
          <p:nvPr/>
        </p:nvSpPr>
        <p:spPr bwMode="auto">
          <a:xfrm>
            <a:off x="6240463" y="5589589"/>
            <a:ext cx="576262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 b="1">
                <a:latin typeface="Calibri" pitchFamily="34" charset="0"/>
                <a:cs typeface="Arial" charset="0"/>
              </a:rPr>
              <a:t> </a:t>
            </a:r>
            <a:r>
              <a:rPr lang="cs-CZ" altLang="cs-CZ" sz="1600">
                <a:cs typeface="Arial" charset="0"/>
              </a:rPr>
              <a:t>23</a:t>
            </a:r>
          </a:p>
        </p:txBody>
      </p:sp>
      <p:cxnSp>
        <p:nvCxnSpPr>
          <p:cNvPr id="5" name="Přímá spojnice 4"/>
          <p:cNvCxnSpPr/>
          <p:nvPr/>
        </p:nvCxnSpPr>
        <p:spPr>
          <a:xfrm>
            <a:off x="4367214" y="3429000"/>
            <a:ext cx="43338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736" name="TextovéPole 1"/>
          <p:cNvSpPr txBox="1">
            <a:spLocks noChangeArrowheads="1"/>
          </p:cNvSpPr>
          <p:nvPr/>
        </p:nvSpPr>
        <p:spPr bwMode="auto">
          <a:xfrm>
            <a:off x="4367214" y="4286250"/>
            <a:ext cx="433387" cy="338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/>
              <a:t>22</a:t>
            </a:r>
          </a:p>
        </p:txBody>
      </p:sp>
      <p:sp>
        <p:nvSpPr>
          <p:cNvPr id="73737" name="TextovéPole 2"/>
          <p:cNvSpPr txBox="1">
            <a:spLocks noChangeArrowheads="1"/>
          </p:cNvSpPr>
          <p:nvPr/>
        </p:nvSpPr>
        <p:spPr bwMode="auto">
          <a:xfrm>
            <a:off x="4367214" y="5589589"/>
            <a:ext cx="433387" cy="3381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/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140531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5719764"/>
            <a:ext cx="7772400" cy="604837"/>
          </a:xfrm>
        </p:spPr>
        <p:txBody>
          <a:bodyPr/>
          <a:lstStyle/>
          <a:p>
            <a:pPr algn="l" eaLnBrk="1" hangingPunct="1">
              <a:lnSpc>
                <a:spcPct val="120000"/>
              </a:lnSpc>
            </a:pPr>
            <a:endParaRPr lang="cs-CZ" altLang="cs-CZ" sz="2800" b="1">
              <a:solidFill>
                <a:srgbClr val="FFFF00"/>
              </a:solidFill>
            </a:endParaRPr>
          </a:p>
        </p:txBody>
      </p:sp>
      <p:pic>
        <p:nvPicPr>
          <p:cNvPr id="74755" name="Picture 3" descr="msotw9_temp0"/>
          <p:cNvPicPr>
            <a:picLocks noChangeAspect="1" noChangeArrowheads="1"/>
          </p:cNvPicPr>
          <p:nvPr/>
        </p:nvPicPr>
        <p:blipFill>
          <a:blip r:embed="rId2">
            <a:lum bright="-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800" y="679450"/>
            <a:ext cx="8788400" cy="549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4756" name="Line 4"/>
          <p:cNvSpPr>
            <a:spLocks noChangeShapeType="1"/>
          </p:cNvSpPr>
          <p:nvPr/>
        </p:nvSpPr>
        <p:spPr bwMode="auto">
          <a:xfrm flipH="1">
            <a:off x="2057400" y="4191000"/>
            <a:ext cx="1600200" cy="0"/>
          </a:xfrm>
          <a:prstGeom prst="line">
            <a:avLst/>
          </a:prstGeom>
          <a:noFill/>
          <a:ln w="28575">
            <a:solidFill>
              <a:schemeClr val="hlink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848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633412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cs-CZ" sz="1800" b="1" dirty="0"/>
              <a:t>Tabulka č. 5 Přípustný </a:t>
            </a:r>
            <a:r>
              <a:rPr lang="cs-CZ" sz="1800" b="1" u="sng" dirty="0"/>
              <a:t>vertikální</a:t>
            </a:r>
            <a:r>
              <a:rPr lang="cs-CZ" sz="1800" b="1" dirty="0"/>
              <a:t> rozdíl mezi výslednou teplotou kulového teploměru na úrovni hlavy a kotníků … pro všechna nevenkovní pracoviště, třída práce I a IIa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cs-CZ" altLang="cs-CZ" dirty="0" smtClean="0"/>
          </a:p>
        </p:txBody>
      </p:sp>
      <p:graphicFrame>
        <p:nvGraphicFramePr>
          <p:cNvPr id="400451" name="Group 67"/>
          <p:cNvGraphicFramePr>
            <a:graphicFrameLocks noGrp="1"/>
          </p:cNvGraphicFramePr>
          <p:nvPr>
            <p:extLst/>
          </p:nvPr>
        </p:nvGraphicFramePr>
        <p:xfrm>
          <a:off x="2351585" y="922750"/>
          <a:ext cx="4896371" cy="5419894"/>
        </p:xfrm>
        <a:graphic>
          <a:graphicData uri="http://schemas.openxmlformats.org/drawingml/2006/table">
            <a:tbl>
              <a:tblPr/>
              <a:tblGrid>
                <a:gridCol w="1632610"/>
                <a:gridCol w="1631151"/>
                <a:gridCol w="1632610"/>
              </a:tblGrid>
              <a:tr h="350547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t</a:t>
                      </a:r>
                      <a:r>
                        <a:rPr kumimoji="0" lang="cs-CZ" sz="1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g</a:t>
                      </a: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 na úrovni hlavy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sym typeface="Symbol" pitchFamily="18" charset="2"/>
                        </a:rPr>
                        <a:t>°C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rial" charset="0"/>
                          <a:sym typeface="Symbol" pitchFamily="18" charset="2"/>
                        </a:rPr>
                        <a:t>]</a:t>
                      </a:r>
                    </a:p>
                  </a:txBody>
                  <a:tcPr marT="45728" marB="4572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(t</a:t>
                      </a:r>
                      <a:r>
                        <a:rPr kumimoji="0" lang="cs-CZ" sz="1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g</a:t>
                      </a: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 hlava – t</a:t>
                      </a:r>
                      <a:r>
                        <a:rPr kumimoji="0" lang="cs-CZ" sz="1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g</a:t>
                      </a: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 kotník)  </a:t>
                      </a: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sym typeface="Symbol" pitchFamily="18" charset="2"/>
                        </a:rPr>
                        <a:t>°C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rial" charset="0"/>
                          <a:sym typeface="Symbol" pitchFamily="18" charset="2"/>
                        </a:rPr>
                        <a:t>]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56271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kategorie A,B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kategorie C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82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19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0,0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0,5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82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20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0,0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1,0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82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21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0,0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1,5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82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22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0,5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2,0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82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23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1,5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3,0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82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24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2,5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3,5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82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25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3,5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4,5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82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26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4,5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5,5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82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27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5,5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6,5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5828" name="TextovéPole 1"/>
          <p:cNvSpPr txBox="1">
            <a:spLocks noChangeArrowheads="1"/>
          </p:cNvSpPr>
          <p:nvPr/>
        </p:nvSpPr>
        <p:spPr bwMode="auto">
          <a:xfrm>
            <a:off x="7608888" y="1557338"/>
            <a:ext cx="2735262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Calibri" pitchFamily="34" charset="0"/>
                <a:cs typeface="Arial" charset="0"/>
              </a:rPr>
              <a:t>A, B – pro klimatizovaná </a:t>
            </a:r>
            <a:br>
              <a:rPr lang="cs-CZ" altLang="cs-CZ" sz="1800">
                <a:latin typeface="Calibri" pitchFamily="34" charset="0"/>
                <a:cs typeface="Arial" charset="0"/>
              </a:rPr>
            </a:br>
            <a:r>
              <a:rPr lang="cs-CZ" altLang="cs-CZ" sz="1800">
                <a:latin typeface="Calibri" pitchFamily="34" charset="0"/>
                <a:cs typeface="Arial" charset="0"/>
              </a:rPr>
              <a:t>           pracoviště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Calibri" pitchFamily="34" charset="0"/>
                <a:cs typeface="Arial" charset="0"/>
              </a:rPr>
              <a:t>C – pro všechna pracoviště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latin typeface="Calibri" pitchFamily="34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latin typeface="Calibri" pitchFamily="34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latin typeface="Calibri" pitchFamily="34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latin typeface="Calibri" pitchFamily="34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latin typeface="Calibri" pitchFamily="34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latin typeface="Calibri" pitchFamily="34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latin typeface="Calibri" pitchFamily="34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latin typeface="Calibri" pitchFamily="34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i="1">
                <a:latin typeface="Calibri" pitchFamily="34" charset="0"/>
                <a:cs typeface="Arial" charset="0"/>
              </a:rPr>
              <a:t>Úroveň hlavy = 1100 mm 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přesnost měření ?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728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47851" y="188914"/>
            <a:ext cx="8569325" cy="1228725"/>
          </a:xfrm>
        </p:spPr>
        <p:txBody>
          <a:bodyPr>
            <a:normAutofit/>
          </a:bodyPr>
          <a:lstStyle/>
          <a:p>
            <a:pPr algn="l" eaLnBrk="1" hangingPunct="1"/>
            <a:r>
              <a:rPr lang="cs-CZ" altLang="cs-CZ" sz="2000" b="1" dirty="0"/>
              <a:t>Tab. č. 4 Přípustné horizontální rozdíly mezi </a:t>
            </a:r>
            <a:r>
              <a:rPr lang="cs-CZ" altLang="cs-CZ" sz="2000" b="1" dirty="0" err="1"/>
              <a:t>stereoteplotou</a:t>
            </a:r>
            <a:r>
              <a:rPr lang="cs-CZ" altLang="cs-CZ" sz="2000" b="1" dirty="0"/>
              <a:t> a výslednou teplotou kulového teploměru </a:t>
            </a:r>
            <a:r>
              <a:rPr lang="cs-CZ" altLang="cs-CZ" sz="2000" b="1" dirty="0">
                <a:sym typeface="Symbol" pitchFamily="18" charset="2"/>
              </a:rPr>
              <a:t>(</a:t>
            </a:r>
            <a:r>
              <a:rPr lang="cs-CZ" altLang="cs-CZ" sz="2000" b="1" dirty="0" err="1">
                <a:sym typeface="Symbol" pitchFamily="18" charset="2"/>
              </a:rPr>
              <a:t>t</a:t>
            </a:r>
            <a:r>
              <a:rPr lang="cs-CZ" altLang="cs-CZ" sz="2000" b="1" baseline="-25000" dirty="0" err="1">
                <a:sym typeface="Symbol" pitchFamily="18" charset="2"/>
              </a:rPr>
              <a:t>st</a:t>
            </a:r>
            <a:r>
              <a:rPr lang="cs-CZ" altLang="cs-CZ" sz="2000" b="1" dirty="0">
                <a:sym typeface="Symbol" pitchFamily="18" charset="2"/>
              </a:rPr>
              <a:t>-t</a:t>
            </a:r>
            <a:r>
              <a:rPr lang="cs-CZ" altLang="cs-CZ" sz="2000" b="1" baseline="-25000" dirty="0">
                <a:sym typeface="Symbol" pitchFamily="18" charset="2"/>
              </a:rPr>
              <a:t>g</a:t>
            </a:r>
            <a:r>
              <a:rPr lang="cs-CZ" altLang="cs-CZ" sz="2000" b="1" dirty="0">
                <a:sym typeface="Symbol" pitchFamily="18" charset="2"/>
              </a:rPr>
              <a:t>)</a:t>
            </a:r>
            <a:r>
              <a:rPr lang="en-US" altLang="cs-CZ" sz="2000" b="1" dirty="0">
                <a:cs typeface="Arial" charset="0"/>
                <a:sym typeface="Symbol" pitchFamily="18" charset="2"/>
              </a:rPr>
              <a:t>]</a:t>
            </a:r>
            <a:r>
              <a:rPr lang="cs-CZ" altLang="cs-CZ" sz="2000" b="1" dirty="0">
                <a:cs typeface="Arial" charset="0"/>
                <a:sym typeface="Symbol" pitchFamily="18" charset="2"/>
              </a:rPr>
              <a:t> na úrovni hlavy pro práci tř. I a </a:t>
            </a:r>
            <a:r>
              <a:rPr lang="cs-CZ" altLang="cs-CZ" sz="2000" b="1" dirty="0" err="1">
                <a:cs typeface="Arial" charset="0"/>
                <a:sym typeface="Symbol" pitchFamily="18" charset="2"/>
              </a:rPr>
              <a:t>IIa</a:t>
            </a:r>
            <a:r>
              <a:rPr lang="cs-CZ" altLang="cs-CZ" sz="2000" b="1" dirty="0">
                <a:cs typeface="Arial" charset="0"/>
                <a:sym typeface="Symbol" pitchFamily="18" charset="2"/>
              </a:rPr>
              <a:t> vykonávanou na </a:t>
            </a:r>
            <a:r>
              <a:rPr lang="cs-CZ" altLang="cs-CZ" sz="2000" b="1" dirty="0" err="1">
                <a:cs typeface="Arial" charset="0"/>
                <a:sym typeface="Symbol" pitchFamily="18" charset="2"/>
              </a:rPr>
              <a:t>klim</a:t>
            </a:r>
            <a:r>
              <a:rPr lang="cs-CZ" altLang="cs-CZ" sz="2000" b="1" dirty="0">
                <a:cs typeface="Arial" charset="0"/>
                <a:sym typeface="Symbol" pitchFamily="18" charset="2"/>
              </a:rPr>
              <a:t>. pracovišti, </a:t>
            </a:r>
            <a:r>
              <a:rPr lang="cs-CZ" altLang="cs-CZ" sz="2000" b="1" dirty="0" err="1">
                <a:cs typeface="Arial" charset="0"/>
                <a:sym typeface="Symbol" pitchFamily="18" charset="2"/>
              </a:rPr>
              <a:t>přir</a:t>
            </a:r>
            <a:r>
              <a:rPr lang="cs-CZ" altLang="cs-CZ" sz="2000" b="1" dirty="0">
                <a:cs typeface="Arial" charset="0"/>
                <a:sym typeface="Symbol" pitchFamily="18" charset="2"/>
              </a:rPr>
              <a:t>. větraném pracovišti a na pracovišti, na němž je k větrání použito kombinované nebo nucené větrání pro práci tř. I až V</a:t>
            </a:r>
            <a:endParaRPr lang="en-US" altLang="cs-CZ" sz="2000" b="1" dirty="0">
              <a:cs typeface="Arial" charset="0"/>
              <a:sym typeface="Symbol" pitchFamily="18" charset="2"/>
            </a:endParaRP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cs-CZ" altLang="cs-CZ" smtClean="0"/>
          </a:p>
        </p:txBody>
      </p:sp>
      <p:graphicFrame>
        <p:nvGraphicFramePr>
          <p:cNvPr id="399487" name="Group 127"/>
          <p:cNvGraphicFramePr>
            <a:graphicFrameLocks noGrp="1"/>
          </p:cNvGraphicFramePr>
          <p:nvPr/>
        </p:nvGraphicFramePr>
        <p:xfrm>
          <a:off x="3143250" y="1628775"/>
          <a:ext cx="6096000" cy="4754592"/>
        </p:xfrm>
        <a:graphic>
          <a:graphicData uri="http://schemas.openxmlformats.org/drawingml/2006/table">
            <a:tbl>
              <a:tblPr/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96214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t</a:t>
                      </a:r>
                      <a:r>
                        <a:rPr kumimoji="0" lang="cs-CZ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g hlava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°C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Symbol" pitchFamily="18" charset="2"/>
                        </a:rPr>
                        <a:t>]</a:t>
                      </a:r>
                      <a:endParaRPr kumimoji="0" lang="en-US" sz="20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  <a:sym typeface="Symbol" pitchFamily="18" charset="2"/>
                      </a:endParaRPr>
                    </a:p>
                  </a:txBody>
                  <a:tcPr marT="45708" marB="4570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Přípustný horizontální rozdíl </a:t>
                      </a: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(t</a:t>
                      </a:r>
                      <a:r>
                        <a:rPr kumimoji="0" lang="cs-CZ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st</a:t>
                      </a: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-t</a:t>
                      </a:r>
                      <a:r>
                        <a:rPr kumimoji="0" lang="cs-CZ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g</a:t>
                      </a: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) °C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Symbol" pitchFamily="18" charset="2"/>
                        </a:rPr>
                        <a:t>]</a:t>
                      </a:r>
                      <a:endParaRPr kumimoji="0" lang="cs-CZ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sym typeface="Symbol" pitchFamily="18" charset="2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9621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vůči chlad. povrchu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vůči tep. povrchu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9621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kat. A,B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kat. C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kat. A,B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kat. C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</a:t>
                      </a: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0,4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-0,9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6,8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8,1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0,1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-1,2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6,6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7,9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</a:t>
                      </a: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-0,3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-1,6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6,2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7,5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</a:t>
                      </a: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-0,9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-2,2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5,6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6,9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</a:t>
                      </a: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-1,6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-2,9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4,9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6,2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</a:t>
                      </a: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-2,5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-3,8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3,9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5,3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</a:t>
                      </a: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-3,6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-4,9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2,9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4,2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26</a:t>
                      </a: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-4,6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-6,2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1,9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3,2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</a:t>
                      </a: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-6,1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-7,4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0,6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1,9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3" name="Přímá spojnice 2"/>
          <p:cNvCxnSpPr/>
          <p:nvPr/>
        </p:nvCxnSpPr>
        <p:spPr>
          <a:xfrm>
            <a:off x="4583833" y="1340768"/>
            <a:ext cx="230346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501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altLang="cs-CZ" sz="2800" b="1" dirty="0">
                <a:latin typeface="+mn-lt"/>
              </a:rPr>
              <a:t>Poškození </a:t>
            </a:r>
            <a:r>
              <a:rPr lang="cs-CZ" altLang="cs-CZ" sz="2800" b="1" dirty="0">
                <a:latin typeface="+mn-lt"/>
              </a:rPr>
              <a:t>povrchové </a:t>
            </a:r>
            <a:r>
              <a:rPr lang="cs-CZ" altLang="cs-CZ" sz="2800" b="1" dirty="0">
                <a:latin typeface="+mn-lt"/>
              </a:rPr>
              <a:t>tkáně - </a:t>
            </a:r>
            <a:r>
              <a:rPr lang="cs-CZ" altLang="cs-CZ" sz="2800" b="1" dirty="0">
                <a:solidFill>
                  <a:srgbClr val="800000"/>
                </a:solidFill>
                <a:latin typeface="+mn-lt"/>
              </a:rPr>
              <a:t>p</a:t>
            </a:r>
            <a:r>
              <a:rPr lang="cs-CZ" altLang="cs-CZ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rahy </a:t>
            </a:r>
            <a:r>
              <a:rPr lang="cs-CZ" altLang="cs-CZ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popálení</a:t>
            </a:r>
            <a:endParaRPr lang="cs-CZ" altLang="cs-CZ" sz="2800" b="1" dirty="0">
              <a:solidFill>
                <a:srgbClr val="800000"/>
              </a:solidFill>
              <a:latin typeface="+mn-lt"/>
            </a:endParaRPr>
          </a:p>
        </p:txBody>
      </p:sp>
      <p:graphicFrame>
        <p:nvGraphicFramePr>
          <p:cNvPr id="237571" name="Group 3"/>
          <p:cNvGraphicFramePr>
            <a:graphicFrameLocks noGrp="1"/>
          </p:cNvGraphicFramePr>
          <p:nvPr>
            <p:ph idx="1"/>
            <p:extLst/>
          </p:nvPr>
        </p:nvGraphicFramePr>
        <p:xfrm>
          <a:off x="2063553" y="1484785"/>
          <a:ext cx="8208963" cy="4364037"/>
        </p:xfrm>
        <a:graphic>
          <a:graphicData uri="http://schemas.openxmlformats.org/drawingml/2006/table">
            <a:tbl>
              <a:tblPr/>
              <a:tblGrid>
                <a:gridCol w="3024188"/>
                <a:gridCol w="863600"/>
                <a:gridCol w="1081087"/>
                <a:gridCol w="1223963"/>
                <a:gridCol w="2016125"/>
              </a:tblGrid>
              <a:tr h="589057">
                <a:tc row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materiál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prahy popálení pro trvání dotyku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58588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 s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min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 min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 hod a déle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</a:tr>
              <a:tr h="45727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°C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°C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°C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°C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</a:tr>
              <a:tr h="58746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kov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55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51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48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43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</a:tr>
              <a:tr h="9694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keramické, skleněné a kamenné mat.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66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56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48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43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</a:tr>
              <a:tr h="58588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plasty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71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48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43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</a:tr>
              <a:tr h="5890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dřevo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89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48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43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ostatní materiály? 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947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438151"/>
            <a:ext cx="8229600" cy="1190625"/>
          </a:xfrm>
        </p:spPr>
        <p:txBody>
          <a:bodyPr/>
          <a:lstStyle/>
          <a:p>
            <a:pPr eaLnBrk="1" hangingPunct="1"/>
            <a:r>
              <a:rPr lang="cs-CZ" altLang="cs-CZ" sz="3600" b="1"/>
              <a:t>Rozdíl mezi teplotou vzduchu </a:t>
            </a:r>
            <a:br>
              <a:rPr lang="cs-CZ" altLang="cs-CZ" sz="3600" b="1"/>
            </a:br>
            <a:r>
              <a:rPr lang="cs-CZ" altLang="cs-CZ" sz="3600" b="1"/>
              <a:t>a teplotou povrchů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2274889"/>
            <a:ext cx="8229600" cy="3851275"/>
          </a:xfrm>
        </p:spPr>
        <p:txBody>
          <a:bodyPr/>
          <a:lstStyle/>
          <a:p>
            <a:pPr eaLnBrk="1" hangingPunct="1">
              <a:buClr>
                <a:srgbClr val="FF0000"/>
              </a:buClr>
              <a:buSzPct val="120000"/>
              <a:buFont typeface="Wingdings" pitchFamily="2" charset="2"/>
              <a:buChar char="Ø"/>
            </a:pPr>
            <a:r>
              <a:rPr lang="cs-CZ" altLang="cs-CZ" b="1" smtClean="0"/>
              <a:t> Optimální  cca 2 °C</a:t>
            </a:r>
          </a:p>
          <a:p>
            <a:pPr eaLnBrk="1" hangingPunct="1">
              <a:buClr>
                <a:srgbClr val="FF0000"/>
              </a:buClr>
              <a:buSzPct val="120000"/>
              <a:buFont typeface="Wingdings" pitchFamily="2" charset="2"/>
              <a:buChar char="Ø"/>
            </a:pPr>
            <a:endParaRPr lang="cs-CZ" altLang="cs-CZ" b="1" smtClean="0"/>
          </a:p>
          <a:p>
            <a:pPr eaLnBrk="1" hangingPunct="1">
              <a:buClr>
                <a:srgbClr val="FF0000"/>
              </a:buClr>
              <a:buSzPct val="120000"/>
              <a:buFont typeface="Wingdings" pitchFamily="2" charset="2"/>
              <a:buChar char="Ø"/>
            </a:pPr>
            <a:r>
              <a:rPr lang="cs-CZ" altLang="cs-CZ" b="1" smtClean="0"/>
              <a:t> Větší než 4 °C je již pociťován</a:t>
            </a:r>
          </a:p>
          <a:p>
            <a:pPr eaLnBrk="1" hangingPunct="1">
              <a:buClr>
                <a:srgbClr val="FF0000"/>
              </a:buClr>
              <a:buSzPct val="120000"/>
              <a:buFont typeface="Wingdings" pitchFamily="2" charset="2"/>
              <a:buNone/>
            </a:pPr>
            <a:r>
              <a:rPr lang="cs-CZ" altLang="cs-CZ" b="1" smtClean="0"/>
              <a:t>    jako nepříjemný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rodíl mezi venkovní a vnitřní teplotou vzduchu max 6 °C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377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47850" y="381000"/>
            <a:ext cx="8820150" cy="1295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cs-CZ" sz="2800" b="1">
                <a:latin typeface="Verdana" pitchFamily="34" charset="0"/>
              </a:rPr>
              <a:t>Rovnice tepelné rovnováhy</a:t>
            </a:r>
            <a:r>
              <a:rPr lang="cs-CZ" altLang="cs-CZ" sz="2400" b="1">
                <a:solidFill>
                  <a:srgbClr val="000099"/>
                </a:solidFill>
                <a:latin typeface="Verdana" pitchFamily="34" charset="0"/>
              </a:rPr>
              <a:t/>
            </a:r>
            <a:br>
              <a:rPr lang="cs-CZ" altLang="cs-CZ" sz="2400" b="1">
                <a:solidFill>
                  <a:srgbClr val="000099"/>
                </a:solidFill>
                <a:latin typeface="Verdana" pitchFamily="34" charset="0"/>
              </a:rPr>
            </a:br>
            <a:r>
              <a:rPr lang="cs-CZ" altLang="cs-CZ" sz="3600" b="1">
                <a:solidFill>
                  <a:schemeClr val="accent1"/>
                </a:solidFill>
                <a:latin typeface="Verdana" pitchFamily="34" charset="0"/>
              </a:rPr>
              <a:t>Q</a:t>
            </a:r>
            <a:r>
              <a:rPr lang="cs-CZ" altLang="cs-CZ" sz="3600" b="1" baseline="-25000">
                <a:solidFill>
                  <a:schemeClr val="accent1"/>
                </a:solidFill>
                <a:latin typeface="Verdana" pitchFamily="34" charset="0"/>
              </a:rPr>
              <a:t>M</a:t>
            </a:r>
            <a:r>
              <a:rPr lang="cs-CZ" altLang="cs-CZ" sz="3600" b="1">
                <a:solidFill>
                  <a:schemeClr val="accent1"/>
                </a:solidFill>
                <a:latin typeface="Verdana" pitchFamily="34" charset="0"/>
              </a:rPr>
              <a:t> = Q</a:t>
            </a:r>
            <a:r>
              <a:rPr lang="cs-CZ" altLang="cs-CZ" sz="3600" b="1" baseline="-25000">
                <a:solidFill>
                  <a:schemeClr val="accent1"/>
                </a:solidFill>
                <a:latin typeface="Verdana" pitchFamily="34" charset="0"/>
              </a:rPr>
              <a:t>k</a:t>
            </a:r>
            <a:r>
              <a:rPr lang="cs-CZ" altLang="cs-CZ" sz="3600" b="1">
                <a:solidFill>
                  <a:schemeClr val="accent1"/>
                </a:solidFill>
                <a:latin typeface="Verdana" pitchFamily="34" charset="0"/>
              </a:rPr>
              <a:t> + Q</a:t>
            </a:r>
            <a:r>
              <a:rPr lang="cs-CZ" altLang="cs-CZ" sz="3600" b="1" baseline="-25000">
                <a:solidFill>
                  <a:schemeClr val="accent1"/>
                </a:solidFill>
                <a:latin typeface="Verdana" pitchFamily="34" charset="0"/>
              </a:rPr>
              <a:t>v</a:t>
            </a:r>
            <a:r>
              <a:rPr lang="cs-CZ" altLang="cs-CZ" sz="3600" b="1">
                <a:solidFill>
                  <a:schemeClr val="accent1"/>
                </a:solidFill>
                <a:latin typeface="Verdana" pitchFamily="34" charset="0"/>
              </a:rPr>
              <a:t> + Q</a:t>
            </a:r>
            <a:r>
              <a:rPr lang="cs-CZ" altLang="cs-CZ" sz="3600" b="1" baseline="-25000">
                <a:solidFill>
                  <a:schemeClr val="accent1"/>
                </a:solidFill>
                <a:latin typeface="Verdana" pitchFamily="34" charset="0"/>
              </a:rPr>
              <a:t>r</a:t>
            </a:r>
            <a:r>
              <a:rPr lang="cs-CZ" altLang="cs-CZ" sz="3600" b="1">
                <a:solidFill>
                  <a:schemeClr val="accent1"/>
                </a:solidFill>
                <a:latin typeface="Verdana" pitchFamily="34" charset="0"/>
              </a:rPr>
              <a:t> + Q</a:t>
            </a:r>
            <a:r>
              <a:rPr lang="cs-CZ" altLang="cs-CZ" sz="3600" b="1" baseline="-25000">
                <a:solidFill>
                  <a:schemeClr val="accent1"/>
                </a:solidFill>
                <a:latin typeface="Verdana" pitchFamily="34" charset="0"/>
              </a:rPr>
              <a:t>d</a:t>
            </a:r>
            <a:r>
              <a:rPr lang="cs-CZ" altLang="cs-CZ" sz="3600" b="1">
                <a:solidFill>
                  <a:schemeClr val="accent1"/>
                </a:solidFill>
                <a:latin typeface="Verdana" pitchFamily="34" charset="0"/>
              </a:rPr>
              <a:t> + Q</a:t>
            </a:r>
            <a:r>
              <a:rPr lang="cs-CZ" altLang="cs-CZ" sz="3600" b="1" baseline="-25000">
                <a:solidFill>
                  <a:schemeClr val="accent1"/>
                </a:solidFill>
                <a:latin typeface="Verdana" pitchFamily="34" charset="0"/>
              </a:rPr>
              <a:t>o</a:t>
            </a:r>
            <a:r>
              <a:rPr lang="cs-CZ" altLang="cs-CZ" sz="3600" b="1">
                <a:solidFill>
                  <a:schemeClr val="accent1"/>
                </a:solidFill>
                <a:latin typeface="Verdana" pitchFamily="34" charset="0"/>
              </a:rPr>
              <a:t> ± Q</a:t>
            </a:r>
            <a:r>
              <a:rPr lang="cs-CZ" altLang="cs-CZ" sz="3600" b="1" baseline="-25000">
                <a:solidFill>
                  <a:schemeClr val="accent1"/>
                </a:solidFill>
                <a:latin typeface="Verdana" pitchFamily="34" charset="0"/>
              </a:rPr>
              <a:t>a</a:t>
            </a:r>
            <a:r>
              <a:rPr lang="cs-CZ" altLang="cs-CZ" smtClean="0"/>
              <a:t> </a:t>
            </a:r>
          </a:p>
        </p:txBody>
      </p:sp>
      <p:pic>
        <p:nvPicPr>
          <p:cNvPr id="16387" name="Picture 3" descr="BD05502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175" y="2120900"/>
            <a:ext cx="5257800" cy="473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Line 4"/>
          <p:cNvSpPr>
            <a:spLocks noChangeShapeType="1"/>
          </p:cNvSpPr>
          <p:nvPr/>
        </p:nvSpPr>
        <p:spPr bwMode="auto">
          <a:xfrm>
            <a:off x="4876800" y="6096000"/>
            <a:ext cx="0" cy="4572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16389" name="Line 5"/>
          <p:cNvSpPr>
            <a:spLocks noChangeShapeType="1"/>
          </p:cNvSpPr>
          <p:nvPr/>
        </p:nvSpPr>
        <p:spPr bwMode="auto">
          <a:xfrm>
            <a:off x="6629400" y="3505200"/>
            <a:ext cx="381000" cy="45720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16390" name="Line 6"/>
          <p:cNvSpPr>
            <a:spLocks noChangeShapeType="1"/>
          </p:cNvSpPr>
          <p:nvPr/>
        </p:nvSpPr>
        <p:spPr bwMode="auto">
          <a:xfrm flipV="1">
            <a:off x="6477000" y="2057400"/>
            <a:ext cx="685800" cy="53340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16391" name="Line 7"/>
          <p:cNvSpPr>
            <a:spLocks noChangeShapeType="1"/>
          </p:cNvSpPr>
          <p:nvPr/>
        </p:nvSpPr>
        <p:spPr bwMode="auto">
          <a:xfrm flipH="1" flipV="1">
            <a:off x="4343400" y="3048000"/>
            <a:ext cx="914400" cy="83820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16392" name="Line 8"/>
          <p:cNvSpPr>
            <a:spLocks noChangeShapeType="1"/>
          </p:cNvSpPr>
          <p:nvPr/>
        </p:nvSpPr>
        <p:spPr bwMode="auto">
          <a:xfrm flipH="1" flipV="1">
            <a:off x="5257800" y="2743200"/>
            <a:ext cx="914400" cy="38100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4953000" y="6172201"/>
            <a:ext cx="76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800" b="1">
                <a:solidFill>
                  <a:srgbClr val="FF3300"/>
                </a:solidFill>
                <a:latin typeface="Verdana" pitchFamily="34" charset="0"/>
              </a:rPr>
              <a:t>Q</a:t>
            </a:r>
            <a:r>
              <a:rPr lang="cs-CZ" altLang="cs-CZ" sz="2800" b="1" baseline="-25000">
                <a:solidFill>
                  <a:srgbClr val="FF3300"/>
                </a:solidFill>
                <a:latin typeface="Verdana" pitchFamily="34" charset="0"/>
              </a:rPr>
              <a:t>v</a:t>
            </a: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3657600" y="2667000"/>
            <a:ext cx="762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b="1">
                <a:solidFill>
                  <a:srgbClr val="FF6600"/>
                </a:solidFill>
                <a:latin typeface="Verdana" pitchFamily="34" charset="0"/>
              </a:rPr>
              <a:t>Q</a:t>
            </a:r>
            <a:r>
              <a:rPr lang="cs-CZ" altLang="cs-CZ" b="1" baseline="-25000">
                <a:solidFill>
                  <a:srgbClr val="FF6600"/>
                </a:solidFill>
                <a:latin typeface="Verdana" pitchFamily="34" charset="0"/>
              </a:rPr>
              <a:t>k</a:t>
            </a:r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7086600" y="1676400"/>
            <a:ext cx="990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b="1">
                <a:solidFill>
                  <a:srgbClr val="FF6600"/>
                </a:solidFill>
                <a:latin typeface="Verdana" pitchFamily="34" charset="0"/>
              </a:rPr>
              <a:t>Q</a:t>
            </a:r>
            <a:r>
              <a:rPr lang="cs-CZ" altLang="cs-CZ" b="1" baseline="-25000">
                <a:solidFill>
                  <a:srgbClr val="FF6600"/>
                </a:solidFill>
                <a:latin typeface="Verdana" pitchFamily="34" charset="0"/>
              </a:rPr>
              <a:t>o</a:t>
            </a:r>
          </a:p>
        </p:txBody>
      </p: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7010400" y="3657600"/>
            <a:ext cx="106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b="1">
                <a:solidFill>
                  <a:srgbClr val="FF3300"/>
                </a:solidFill>
                <a:latin typeface="Verdana" pitchFamily="34" charset="0"/>
              </a:rPr>
              <a:t>Q</a:t>
            </a:r>
            <a:r>
              <a:rPr lang="cs-CZ" altLang="cs-CZ" b="1" baseline="-25000">
                <a:solidFill>
                  <a:srgbClr val="FF3300"/>
                </a:solidFill>
                <a:latin typeface="Verdana" pitchFamily="34" charset="0"/>
              </a:rPr>
              <a:t>d</a:t>
            </a:r>
          </a:p>
        </p:txBody>
      </p:sp>
      <p:sp>
        <p:nvSpPr>
          <p:cNvPr id="16397" name="Text Box 13"/>
          <p:cNvSpPr>
            <a:spLocks noGrp="1" noChangeArrowheads="1"/>
          </p:cNvSpPr>
          <p:nvPr>
            <p:ph type="subTitle" idx="1"/>
          </p:nvPr>
        </p:nvSpPr>
        <p:spPr>
          <a:xfrm>
            <a:off x="4648200" y="2209800"/>
            <a:ext cx="838200" cy="685800"/>
          </a:xfrm>
          <a:noFill/>
        </p:spPr>
        <p:txBody>
          <a:bodyPr/>
          <a:lstStyle/>
          <a:p>
            <a:pPr algn="l" eaLnBrk="1" hangingPunct="1">
              <a:spcBef>
                <a:spcPct val="50000"/>
              </a:spcBef>
            </a:pPr>
            <a:r>
              <a:rPr lang="cs-CZ" altLang="cs-CZ" b="1" smtClean="0">
                <a:solidFill>
                  <a:srgbClr val="FF3300"/>
                </a:solidFill>
                <a:latin typeface="Verdana" pitchFamily="34" charset="0"/>
              </a:rPr>
              <a:t>Q</a:t>
            </a:r>
            <a:r>
              <a:rPr lang="cs-CZ" altLang="cs-CZ" b="1" baseline="-25000" smtClean="0">
                <a:solidFill>
                  <a:srgbClr val="FF3300"/>
                </a:solidFill>
                <a:latin typeface="Verdana" pitchFamily="34" charset="0"/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379033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smtClean="0">
                <a:solidFill>
                  <a:srgbClr val="000066"/>
                </a:solidFill>
                <a:latin typeface="Verdana" pitchFamily="34" charset="0"/>
              </a:rPr>
              <a:t>Mikroklima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92314" y="1844675"/>
            <a:ext cx="8218487" cy="4281488"/>
          </a:xfrm>
        </p:spPr>
        <p:txBody>
          <a:bodyPr/>
          <a:lstStyle/>
          <a:p>
            <a:pPr marL="1249363" indent="-974725">
              <a:lnSpc>
                <a:spcPct val="120000"/>
              </a:lnSpc>
              <a:buClr>
                <a:srgbClr val="FF3300"/>
              </a:buClr>
              <a:buSzPct val="130000"/>
              <a:buFont typeface="Webdings" pitchFamily="18" charset="2"/>
              <a:buChar char="r"/>
            </a:pPr>
            <a:r>
              <a:rPr lang="cs-CZ" altLang="cs-CZ" b="1" smtClean="0">
                <a:latin typeface="Verdana" pitchFamily="34" charset="0"/>
              </a:rPr>
              <a:t>Optimální</a:t>
            </a:r>
          </a:p>
          <a:p>
            <a:pPr marL="1249363" indent="-974725">
              <a:lnSpc>
                <a:spcPct val="120000"/>
              </a:lnSpc>
              <a:buClr>
                <a:srgbClr val="FF3300"/>
              </a:buClr>
              <a:buSzPct val="130000"/>
              <a:buFont typeface="Webdings" pitchFamily="18" charset="2"/>
              <a:buChar char="r"/>
            </a:pPr>
            <a:r>
              <a:rPr lang="cs-CZ" altLang="cs-CZ" b="1" smtClean="0">
                <a:solidFill>
                  <a:srgbClr val="CC0000"/>
                </a:solidFill>
                <a:latin typeface="Verdana" pitchFamily="34" charset="0"/>
              </a:rPr>
              <a:t>Přípustné</a:t>
            </a:r>
          </a:p>
          <a:p>
            <a:pPr marL="1249363" indent="-974725">
              <a:lnSpc>
                <a:spcPct val="120000"/>
              </a:lnSpc>
              <a:buClr>
                <a:srgbClr val="FF3300"/>
              </a:buClr>
              <a:buSzPct val="130000"/>
              <a:buFont typeface="Webdings" pitchFamily="18" charset="2"/>
              <a:buChar char="r"/>
            </a:pPr>
            <a:r>
              <a:rPr lang="cs-CZ" altLang="cs-CZ" b="1" smtClean="0">
                <a:solidFill>
                  <a:srgbClr val="000099"/>
                </a:solidFill>
                <a:latin typeface="Verdana" pitchFamily="34" charset="0"/>
              </a:rPr>
              <a:t>Dlouhodobě přípustné</a:t>
            </a:r>
          </a:p>
          <a:p>
            <a:pPr marL="1249363" indent="-974725">
              <a:lnSpc>
                <a:spcPct val="120000"/>
              </a:lnSpc>
              <a:buClr>
                <a:srgbClr val="FF3300"/>
              </a:buClr>
              <a:buSzPct val="130000"/>
              <a:buFont typeface="Webdings" pitchFamily="18" charset="2"/>
              <a:buChar char="r"/>
            </a:pPr>
            <a:r>
              <a:rPr lang="cs-CZ" altLang="cs-CZ" b="1" smtClean="0">
                <a:solidFill>
                  <a:srgbClr val="000099"/>
                </a:solidFill>
                <a:latin typeface="Verdana" pitchFamily="34" charset="0"/>
              </a:rPr>
              <a:t>Krátkodobě přípustné</a:t>
            </a:r>
          </a:p>
          <a:p>
            <a:pPr marL="1249363" indent="-974725">
              <a:lnSpc>
                <a:spcPct val="120000"/>
              </a:lnSpc>
            </a:pPr>
            <a:endParaRPr lang="cs-CZ" altLang="cs-CZ" b="1" smtClean="0">
              <a:latin typeface="Verdana" pitchFamily="34" charset="0"/>
            </a:endParaRPr>
          </a:p>
          <a:p>
            <a:pPr marL="1249363" indent="-974725">
              <a:buNone/>
            </a:pPr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403314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2064</Words>
  <Application>Microsoft Office PowerPoint</Application>
  <PresentationFormat>Širokoúhlá obrazovka</PresentationFormat>
  <Paragraphs>600</Paragraphs>
  <Slides>76</Slides>
  <Notes>16</Notes>
  <HiddenSlides>0</HiddenSlides>
  <MMClips>0</MMClips>
  <ScaleCrop>false</ScaleCrop>
  <HeadingPairs>
    <vt:vector size="8" baseType="variant">
      <vt:variant>
        <vt:lpstr>Použitá písma</vt:lpstr>
      </vt:variant>
      <vt:variant>
        <vt:i4>10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76</vt:i4>
      </vt:variant>
    </vt:vector>
  </HeadingPairs>
  <TitlesOfParts>
    <vt:vector size="89" baseType="lpstr">
      <vt:lpstr>Arial</vt:lpstr>
      <vt:lpstr>Arial Rounded MT Bold</vt:lpstr>
      <vt:lpstr>Calibri</vt:lpstr>
      <vt:lpstr>Calibri Light</vt:lpstr>
      <vt:lpstr>Garamond</vt:lpstr>
      <vt:lpstr>Symbol</vt:lpstr>
      <vt:lpstr>Times New Roman</vt:lpstr>
      <vt:lpstr>Verdana</vt:lpstr>
      <vt:lpstr>Webdings</vt:lpstr>
      <vt:lpstr>Wingdings</vt:lpstr>
      <vt:lpstr>Motiv Office</vt:lpstr>
      <vt:lpstr>Snímek</vt:lpstr>
      <vt:lpstr>Editor rovnic 3.0</vt:lpstr>
      <vt:lpstr>MIKROKLIMA Tepelná zátěž     </vt:lpstr>
      <vt:lpstr>Vnitřní prostředí staveb</vt:lpstr>
      <vt:lpstr>   Tepelné podmínky mají mnohem větší vliv na subjektivní pocit pohody člověka, míru odpočinku i skutečnou produktivitu práce než nežádoucí škodliviny či obtěžující hluk.   </vt:lpstr>
      <vt:lpstr>Prezentace aplikace PowerPoint</vt:lpstr>
      <vt:lpstr>MIKROKLIMATICKÉ PARAMETRY ovlivňující vztah „prostředí – člověk“</vt:lpstr>
      <vt:lpstr>Tepelná pohoda</vt:lpstr>
      <vt:lpstr>Tepelná pohoda závisí na:</vt:lpstr>
      <vt:lpstr>Rovnice tepelné rovnováhy QM = Qk + Qv + Qr + Qd + Qo ± Qa </vt:lpstr>
      <vt:lpstr>Mikroklima</vt:lpstr>
      <vt:lpstr>Mikroklimatické parametry vnitřního prostředí</vt:lpstr>
      <vt:lpstr> Teplota vzduchu  ta (°C)</vt:lpstr>
      <vt:lpstr>Výsledná teplota kulového teploměru tg (°C)</vt:lpstr>
      <vt:lpstr>Operativní teplota  to (°C) </vt:lpstr>
      <vt:lpstr>Prezentace aplikace PowerPoint</vt:lpstr>
      <vt:lpstr>   tr = [(tg + 273)4 + 2,9 . 108. va0,6( tg- ta)] 1/4 – 273   tg  je výsledná teplota kulového teploměru        o průměru 0,10 m (Vernon-Jokl)  tr = [(tg + 273)4 + 2,5 . 108 . va0,6 (tg - ta)] 1/4 – 273   tg  je výsledná teplota kulového tep.        o průměru 0,15 m (Vernon)   ta - teplota vzduchu (°C)  va - rychlost proudění vzduchu (m.s-1)     </vt:lpstr>
      <vt:lpstr>Příklad MKL parametrů v horkém provozu</vt:lpstr>
      <vt:lpstr>Stereoteplota   tst  [°C] směrová radiační teplota měřená kulovým stereoteploměrem, která charakterizuje radiační účinek okolních ploch  ve sledovaném prostorovém úhlu   stereoteploměr -  umožňuje vyhodnotit  všesměrové působení sálání  a proudění a jeho  nerovnoměrnosti v prostoru</vt:lpstr>
      <vt:lpstr>   </vt:lpstr>
      <vt:lpstr>    Korigovaná teplota tkorig (°C)   je teplota vzduchu snížená vlivem proudění vzduchu, která se užívá např. při hodnocení účinku větru na člověka na venkovních pracovištích.   </vt:lpstr>
      <vt:lpstr>Korigovaná teplota Korekce teploty účinkem proudění vzduchu</vt:lpstr>
      <vt:lpstr>  Na pocitu tepelné pohody se kromě teplot podílí i další mikroklimatické faktory –          vlhkost vzduchu         rychlost proudění vzduchu          (ovlivňuje tok škodlivin v prostředí)  </vt:lpstr>
      <vt:lpstr>Pohoda prostředí  v závislosti na vlhkosti vzduchu</vt:lpstr>
      <vt:lpstr>Růst mikroorganismů v závislosti na relativní vlhkosti vzduchu</vt:lpstr>
      <vt:lpstr>Důsledek nedostatečného větrání</vt:lpstr>
      <vt:lpstr> Rychlost proudění vzduchu    va (m.s-1)                                   je veličina charakterizující pohyb vzduchu v prostoru, je určená svojí velikostí  a směrem proudění.  </vt:lpstr>
      <vt:lpstr>Rychlost proudění vzduchu do 0,1 – 0,2 (0,3) m.s-1</vt:lpstr>
      <vt:lpstr>Rozhodující parametry nuceného přívodu vzduchu množství vzduchu – distribuce vzduchu vzhledem k toku škodlivin        a        uspořádání pracovního místa</vt:lpstr>
      <vt:lpstr>Prezentace aplikace PowerPoint</vt:lpstr>
      <vt:lpstr> Podmínky  měření MKL </vt:lpstr>
      <vt:lpstr>Počet měřicích míst z hlediska vertikálního rozložení mikroklimatických parametrů </vt:lpstr>
      <vt:lpstr>V prostředí heterogenním  se musí měřit na několika místech v prostoru a ve všech třech výškách      </vt:lpstr>
      <vt:lpstr>  Počet měřicích míst z hlediska horizontálního rozložení mikroklimatických parametrů nebo změny činností  zaměstnance </vt:lpstr>
      <vt:lpstr>V prokazatelně stacionárním prostředí, tj. kde jsou v průběhu dne odchylky jednotlivých mikroklimatických veličin od jejich střední hodnoty menší než  ± 5 %, stačí měřit dvě hodiny s pravidelnými půlhodinovými odečty jednotlivých veličin (respektovat dobu ustálení čidel). </vt:lpstr>
      <vt:lpstr>Pokud je prostředí nestacionární, nebo pokud se osoba pohybuje na různých místech, musí se mikroklimatické veličiny sledovat tak, aby doba měření umožnila popsat měnící se mikro-klimatické parametry během celé směny nebo doby pobytu osoby. Obvykle postačí měřit v případě osmihodinové směny 6 hodin s  odečty veličin nejdéle v hodinových intervalech, optimálně v půlhodinových intervalech. </vt:lpstr>
      <vt:lpstr>  Přípustné tepelné podmínky nebo dlouhodobě a krátkodobě přípustné doby práce se hodnotí:</vt:lpstr>
      <vt:lpstr>   2) V prostředí nestacionárním tehdy, jestliže se naměřené hodnoty po dobu trvání celé směny pohybují v rozsahu hodnot přípustných,  nebo hodnot neznamenajících pro danou třídu práce omezení pracovní doby, nebo se pohybují v intervalu {časově vážený nebo aritmetický průměr  ± 20 %}.  </vt:lpstr>
      <vt:lpstr>Př.: jestliže se zaměstnanec pohybuje  3 hod za směnu v prostředí s výslednou teplotou 40 °C a zbytek směny ve 20 °C, nelze z těchto hodnot udělat časově vážený ani aritmetický průměr, ale je třeba hodnotit oba teplotní intervaly samostatně a dobu překročení přípustných teplotních podmínek je třeba porovnat s dlouhodobě a krátkodobě přípustnou dobou práce za těchto podmínek. </vt:lpstr>
      <vt:lpstr>Vlhkost  vzduchu  rh (%) </vt:lpstr>
      <vt:lpstr>Prezentace aplikace PowerPoint</vt:lpstr>
      <vt:lpstr>Prezentace aplikace PowerPoint</vt:lpstr>
      <vt:lpstr>Rychlosti proudění vzduchu </vt:lpstr>
      <vt:lpstr>K měření rychlosti proudění vzduchu se nejčastěji  používají: - všesměrová čidla, např. anemometr se    zahřívanou kuličkou, termistorový   anemometr,  laserový Dopplerův   anemometr, ultrazvukový anemometr - směrová čidla, např. lopatkové   anemometry, anemometr se žhaveným   vláknem Požadovaná přesnost měření ± 0,1 m.s-1, vhodná přesnost ± 0,05 m.s-1 (0,01 ?)</vt:lpstr>
      <vt:lpstr>Lopatkový anemometr                   Termoanemometr                                                            (žhavená kulička, vlákno)</vt:lpstr>
      <vt:lpstr>Kalibrace přístrojů</vt:lpstr>
      <vt:lpstr>č.  350/2012 Sb., o územním plánování  a stavebním řádu (stavební zákon), č. 258/2000 Sb., o ochraně veřejného zdraví,  v platném znění č. 262/2006 Sb., zákoník práce  č. 309/2006 Sb., o zajištění dalších podmínek bezpečnosti a ochrany zdraví při práci, č. 18/1997 Sb., o mírovém využívání jaderné energie a ionizujícího záření, ve znění zákona  č.13/2002 Sb.     …. chemický,  o odpadech, o léčivech  ….</vt:lpstr>
      <vt:lpstr>Prováděcí předpisy k zákonům … (MZ ČR)</vt:lpstr>
      <vt:lpstr>Prezentace aplikace PowerPoint</vt:lpstr>
      <vt:lpstr>Prezentace aplikace PowerPoint</vt:lpstr>
      <vt:lpstr>Platné předpisy stanovující limity pro jednotlivé faktory vnitřního prostředí + požadavky na větrání</vt:lpstr>
      <vt:lpstr>Hodnocení MKL</vt:lpstr>
      <vt:lpstr>Nadměrná tepelná zátěž  i nadměrná chladová zátěž organismu  jsou definovány          jako škodliviny,      resp. rizikové faktory  !</vt:lpstr>
      <vt:lpstr>Prezentace aplikace PowerPoint</vt:lpstr>
      <vt:lpstr>Prezentace aplikace PowerPoint</vt:lpstr>
      <vt:lpstr>Metabolická produkce – energetický výdej</vt:lpstr>
      <vt:lpstr>ČSN EN ISO 8996 –Ergonomie tepelného prostředí – Určování metabolizmu</vt:lpstr>
      <vt:lpstr>Chyby stanovení energetického výdeje</vt:lpstr>
      <vt:lpstr>Prezentace aplikace PowerPoint</vt:lpstr>
      <vt:lpstr>Střídání činností</vt:lpstr>
      <vt:lpstr>Prezentace aplikace PowerPoint</vt:lpstr>
      <vt:lpstr>Tab. č. 2 Zátěž teplem na pracovišti (celoročně přípustná, s výjimkou …</vt:lpstr>
      <vt:lpstr>Prezentace aplikace PowerPoint</vt:lpstr>
      <vt:lpstr> Vysoké teploty způsobují nadměrnou únavu  a nesoustředěnost vedoucí až k nebezpečným úrazům. Při déletrvajících vysokých teplotách se mohou projevit příznaky akutních poruch zdraví z horka jako nevolnost až zvracení, průjmy, krvácení z nosu a úst, náhlé a vůlí nekontrolovatelné zrychlení a prohloubení dechu, prudké snížení pocení nebo diastolického krevního tlaku, změny barvy obličeje, mravenčení a brnění, bolesti hlavy,  ve svalech, u srdce, křeče a často neadekvátní, víceméně nekontrolovatelné chování. </vt:lpstr>
      <vt:lpstr>Lokální působení tepla poškození povrchové tkáně, vznik popálenin</vt:lpstr>
      <vt:lpstr>                                                                                               </vt:lpstr>
      <vt:lpstr>Prezentace aplikace PowerPoint</vt:lpstr>
      <vt:lpstr>Prezentace aplikace PowerPoint</vt:lpstr>
      <vt:lpstr>Prezentace aplikace PowerPoint</vt:lpstr>
      <vt:lpstr>Prezentace aplikace PowerPoint</vt:lpstr>
      <vt:lpstr>Celkové působení chladu omezuje průtok krve kůží, stoupá krevní tlak  i srdeční frekvence, zvyšuje se spotřeba kyslíku v tkáni. Při vyčerpání termoregulačních možností dochází k poklesu teploty tělesného jádra, oslabení dýchání, ke zpomalení srdeční frekvence, snížení aktivity CNS – dochází  k ospalosti  smrt následkem selhání krevního oběhu.</vt:lpstr>
      <vt:lpstr>                      Změny v chladové zátěži</vt:lpstr>
      <vt:lpstr>Tabulka č. 3   Přípustné hodnoty nastavení mikroklimatických podmínek                           pro klimatizovaná pracoviště třídy I a IIa</vt:lpstr>
      <vt:lpstr>Prezentace aplikace PowerPoint</vt:lpstr>
      <vt:lpstr>Tabulka č. 5 Přípustný vertikální rozdíl mezi výslednou teplotou kulového teploměru na úrovni hlavy a kotníků … pro všechna nevenkovní pracoviště, třída práce I a IIa</vt:lpstr>
      <vt:lpstr>Tab. č. 4 Přípustné horizontální rozdíly mezi stereoteplotou a výslednou teplotou kulového teploměru (tst-tg)] na úrovni hlavy pro práci tř. I a IIa vykonávanou na klim. pracovišti, přir. větraném pracovišti a na pracovišti, na němž je k větrání použito kombinované nebo nucené větrání pro práci tř. I až V</vt:lpstr>
      <vt:lpstr>Poškození povrchové tkáně - prahy popálení</vt:lpstr>
      <vt:lpstr>Rozdíl mezi teplotou vzduchu  a teplotou povrchů</vt:lpstr>
    </vt:vector>
  </TitlesOfParts>
  <Company>Vodní zdroje Ekomonitor spol. s r. o.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MIKROKLIMA Tepelná zátěž     </dc:title>
  <dc:creator>kamila.stoklasova</dc:creator>
  <cp:lastModifiedBy>kamila.stoklasova</cp:lastModifiedBy>
  <cp:revision>3</cp:revision>
  <dcterms:created xsi:type="dcterms:W3CDTF">2014-02-25T11:36:21Z</dcterms:created>
  <dcterms:modified xsi:type="dcterms:W3CDTF">2014-02-25T11:48:15Z</dcterms:modified>
</cp:coreProperties>
</file>